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12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6514-4230-0144-9012-1D9F8E3EE17F}" type="datetimeFigureOut"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5A437-B4B1-EB41-B5A6-DD99FED605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5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DF1D61-1415-8947-9DB3-E98F9CDF1DB1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29698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Arial" charset="0"/>
              </a:rPr>
              <a:t>Did not get pirate is noise source. Mention not crypto but error correction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1DB565-3189-A640-954D-4BC25FA63DD4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31746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Arial" charset="0"/>
              </a:rPr>
              <a:t>Did not get pirate is noise source. Mention not crypto but error correction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BF3BE1-7043-5442-B4C9-E19267E3A4E6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  <p:sp>
        <p:nvSpPr>
          <p:cNvPr id="33794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Mention what the picture of the internet depicts (IP connectivty)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43D5AA-2D29-FE42-A0A1-2876ED09080A}" type="slidenum">
              <a:rPr lang="en-US" sz="1200">
                <a:latin typeface="Calibri" charset="0"/>
              </a:rPr>
              <a:pPr eaLnBrk="1" hangingPunct="1"/>
              <a:t>16</a:t>
            </a:fld>
            <a:endParaRPr lang="en-US" sz="1200">
              <a:latin typeface="Calibri" charset="0"/>
            </a:endParaRPr>
          </a:p>
        </p:txBody>
      </p:sp>
      <p:sp>
        <p:nvSpPr>
          <p:cNvPr id="35842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Do not spend much time on this slide. Maybe only talk about cd example in detail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BBC9F90-2DCD-A24F-8AB1-EB95E8E8C29A}" type="slidenum">
              <a:rPr lang="en-US" sz="1200">
                <a:latin typeface="Calibri" charset="0"/>
              </a:rPr>
              <a:pPr eaLnBrk="1" hangingPunct="1"/>
              <a:t>17</a:t>
            </a:fld>
            <a:endParaRPr lang="en-US" sz="1200">
              <a:latin typeface="Calibri" charset="0"/>
            </a:endParaRPr>
          </a:p>
        </p:txBody>
      </p:sp>
      <p:sp>
        <p:nvSpPr>
          <p:cNvPr id="37890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Give an example of the parity code – two close by codewords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94A513E-03B1-EA40-8A75-5367E4B10988}" type="slidenum">
              <a:rPr lang="en-US" sz="1200">
                <a:latin typeface="Calibri" charset="0"/>
              </a:rPr>
              <a:pPr eaLnBrk="1" hangingPunct="1"/>
              <a:t>18</a:t>
            </a:fld>
            <a:endParaRPr lang="en-US" sz="1200">
              <a:latin typeface="Calibri" charset="0"/>
            </a:endParaRPr>
          </a:p>
        </p:txBody>
      </p:sp>
      <p:sp>
        <p:nvSpPr>
          <p:cNvPr id="39938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Need to explain the spheres more.Next idea after repetitions and parity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818A43-8061-1A4D-8409-E91351C53057}" type="slidenum">
              <a:rPr lang="en-US" sz="1200">
                <a:latin typeface="Calibri" charset="0"/>
              </a:rPr>
              <a:pPr eaLnBrk="1" hangingPunct="1"/>
              <a:t>19</a:t>
            </a:fld>
            <a:endParaRPr lang="en-US" sz="1200">
              <a:latin typeface="Calibri" charset="0"/>
            </a:endParaRPr>
          </a:p>
        </p:txBody>
      </p:sp>
      <p:sp>
        <p:nvSpPr>
          <p:cNvPr id="41986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Mention that encoding is generally easy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9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1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 21, 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Colloquium, UoR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405B7-2B55-B44B-BB3E-0DFFF4CD2B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5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Nov 21, 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Colloquium, UoR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A5D25-B1CF-5D4F-87B5-C7EF19412A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1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4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6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6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9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01A9D-F57C-4547-8FD3-A3844D0961BA}" type="datetimeFigureOut"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075AE-1E7F-524C-B908-B8C640DBA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3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3.wmf"/><Relationship Id="rId5" Type="http://schemas.openxmlformats.org/officeDocument/2006/relationships/image" Target="../media/image14.wmf"/><Relationship Id="rId6" Type="http://schemas.openxmlformats.org/officeDocument/2006/relationships/image" Target="../media/image15.wmf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3.wmf"/><Relationship Id="rId5" Type="http://schemas.openxmlformats.org/officeDocument/2006/relationships/image" Target="../media/image14.wmf"/><Relationship Id="rId6" Type="http://schemas.openxmlformats.org/officeDocument/2006/relationships/image" Target="../media/image15.wmf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1.jpe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7" Type="http://schemas.openxmlformats.org/officeDocument/2006/relationships/image" Target="../media/image12.jpeg"/><Relationship Id="rId8" Type="http://schemas.openxmlformats.org/officeDocument/2006/relationships/image" Target="../media/image22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5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3.wmf"/><Relationship Id="rId4" Type="http://schemas.openxmlformats.org/officeDocument/2006/relationships/image" Target="../media/image15.wmf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3.jpeg"/><Relationship Id="rId10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Longest Path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12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If you are curious for more</a:t>
            </a:r>
          </a:p>
        </p:txBody>
      </p:sp>
      <p:pic>
        <p:nvPicPr>
          <p:cNvPr id="2560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1417638"/>
            <a:ext cx="3770312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457200" y="2236788"/>
            <a:ext cx="2017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CSE431: Algorithms</a:t>
            </a: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457200" y="4103688"/>
            <a:ext cx="322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CSE 396: Theory of Computation</a:t>
            </a:r>
          </a:p>
        </p:txBody>
      </p:sp>
    </p:spTree>
    <p:extLst>
      <p:ext uri="{BB962C8B-B14F-4D97-AF65-F5344CB8AC3E}">
        <p14:creationId xmlns:p14="http://schemas.microsoft.com/office/powerpoint/2010/main" val="192746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can I do with algorithms?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AB1004-22F3-D545-A28B-CC56E39298D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350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60156A-6EF9-E44B-BF8D-E5EBD726162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Coding Theory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45764" name="Picture 4" descr="satell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81400"/>
            <a:ext cx="205740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5" name="Picture 5" descr="Pathfinder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72000"/>
            <a:ext cx="2590800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 descr="Internet-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2514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0200"/>
            <a:ext cx="1852613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8" name="Picture 8" descr="non-printed-dvd-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1828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10" descr="rd_shi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05200"/>
            <a:ext cx="17065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09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E503C4-8B57-F542-94A7-FE0B19959CD9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8674" name="Picture 4" descr="MCj03112940000[1]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1447800"/>
            <a:ext cx="1728788" cy="1817688"/>
          </a:xfrm>
        </p:spPr>
      </p:pic>
      <p:sp>
        <p:nvSpPr>
          <p:cNvPr id="28675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Communicating with my 3 year old</a:t>
            </a:r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3276600" y="1600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3048000" y="1219200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C0066"/>
                </a:solidFill>
              </a:rPr>
              <a:t>C(x)</a:t>
            </a:r>
          </a:p>
        </p:txBody>
      </p:sp>
      <p:sp>
        <p:nvSpPr>
          <p:cNvPr id="28678" name="Text Box 8"/>
          <p:cNvSpPr txBox="1">
            <a:spLocks noChangeArrowheads="1"/>
          </p:cNvSpPr>
          <p:nvPr/>
        </p:nvSpPr>
        <p:spPr bwMode="auto">
          <a:xfrm>
            <a:off x="2362200" y="1981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C0066"/>
                </a:solidFill>
              </a:rPr>
              <a:t>x</a:t>
            </a: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6172200" y="3276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6781800" y="3048000"/>
            <a:ext cx="208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C0066"/>
                </a:solidFill>
              </a:rPr>
              <a:t>y = C(x)+error</a:t>
            </a:r>
          </a:p>
        </p:txBody>
      </p:sp>
      <p:pic>
        <p:nvPicPr>
          <p:cNvPr id="7179" name="Picture 11" descr="MCj02338120000[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733800"/>
            <a:ext cx="15398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" name="Line 12"/>
          <p:cNvSpPr>
            <a:spLocks noChangeShapeType="1"/>
          </p:cNvSpPr>
          <p:nvPr/>
        </p:nvSpPr>
        <p:spPr bwMode="auto">
          <a:xfrm>
            <a:off x="7010400" y="3429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 flipH="1">
            <a:off x="6248400" y="5181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>
            <a:off x="71628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5927725" y="53736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C0066"/>
                </a:solidFill>
              </a:rPr>
              <a:t>x</a:t>
            </a: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7286625" y="5522913"/>
            <a:ext cx="97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Give up</a:t>
            </a:r>
          </a:p>
        </p:txBody>
      </p:sp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457200" y="3429000"/>
            <a:ext cx="5943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ja-JP" altLang="en-US" sz="3000"/>
              <a:t>“</a:t>
            </a:r>
            <a:r>
              <a:rPr lang="en-US" altLang="ja-JP" sz="3000"/>
              <a:t>Code</a:t>
            </a:r>
            <a:r>
              <a:rPr lang="ja-JP" altLang="en-US" sz="3000"/>
              <a:t>”</a:t>
            </a:r>
            <a:r>
              <a:rPr lang="en-US" altLang="ja-JP" sz="3000"/>
              <a:t> </a:t>
            </a:r>
            <a:r>
              <a:rPr lang="en-US" altLang="ja-JP" sz="3000" b="1">
                <a:solidFill>
                  <a:srgbClr val="CC0066"/>
                </a:solidFill>
              </a:rPr>
              <a:t>C</a:t>
            </a:r>
          </a:p>
          <a:p>
            <a:pPr marL="669925" lvl="1" indent="-325438">
              <a:spcBef>
                <a:spcPct val="20000"/>
              </a:spcBef>
              <a:buClr>
                <a:schemeClr val="accent2"/>
              </a:buClr>
              <a:buSzPct val="60000"/>
            </a:pPr>
            <a:r>
              <a:rPr lang="ja-JP" altLang="en-US" sz="2600">
                <a:sym typeface="Symbol" charset="0"/>
              </a:rPr>
              <a:t>“</a:t>
            </a:r>
            <a:r>
              <a:rPr lang="en-US" altLang="ja-JP" sz="2600">
                <a:sym typeface="Symbol" charset="0"/>
              </a:rPr>
              <a:t>Akash English</a:t>
            </a:r>
            <a:r>
              <a:rPr lang="ja-JP" altLang="en-US" sz="2600">
                <a:sym typeface="Symbol" charset="0"/>
              </a:rPr>
              <a:t>”</a:t>
            </a:r>
            <a:endParaRPr lang="en-US" altLang="ja-JP" sz="2600">
              <a:sym typeface="Symbol" charset="0"/>
            </a:endParaRPr>
          </a:p>
          <a:p>
            <a:pPr marL="669925" lvl="1" indent="-325438">
              <a:spcBef>
                <a:spcPct val="20000"/>
              </a:spcBef>
              <a:buClr>
                <a:schemeClr val="accent2"/>
              </a:buClr>
              <a:buSzPct val="60000"/>
            </a:pPr>
            <a:r>
              <a:rPr lang="en-US" sz="2600">
                <a:solidFill>
                  <a:srgbClr val="CC0066"/>
                </a:solidFill>
                <a:sym typeface="Symbol" charset="0"/>
              </a:rPr>
              <a:t>C(x) </a:t>
            </a:r>
            <a:r>
              <a:rPr lang="en-US" sz="2600">
                <a:sym typeface="Symbol" charset="0"/>
              </a:rPr>
              <a:t>is a </a:t>
            </a:r>
            <a:r>
              <a:rPr lang="ja-JP" altLang="en-US" sz="2600">
                <a:sym typeface="Symbol" charset="0"/>
              </a:rPr>
              <a:t>“</a:t>
            </a:r>
            <a:r>
              <a:rPr lang="en-US" altLang="ja-JP" sz="2600">
                <a:sym typeface="Symbol" charset="0"/>
              </a:rPr>
              <a:t>codeword</a:t>
            </a:r>
            <a:r>
              <a:rPr lang="ja-JP" altLang="en-US" sz="2600">
                <a:sym typeface="Symbol" charset="0"/>
              </a:rPr>
              <a:t>”</a:t>
            </a:r>
            <a:endParaRPr lang="en-US" altLang="ja-JP" sz="2600">
              <a:sym typeface="Symbol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None/>
            </a:pPr>
            <a:endParaRPr lang="en-US" sz="3000" baseline="30000"/>
          </a:p>
        </p:txBody>
      </p:sp>
      <p:pic>
        <p:nvPicPr>
          <p:cNvPr id="28688" name="Picture 3" descr="MCj02341320000[1]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295400"/>
            <a:ext cx="914400" cy="682625"/>
          </a:xfrm>
        </p:spPr>
      </p:pic>
      <p:pic>
        <p:nvPicPr>
          <p:cNvPr id="28689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600200"/>
            <a:ext cx="121920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1676400"/>
            <a:ext cx="9763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9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13716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20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3650"/>
            <a:ext cx="9906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7338414"/>
      </p:ext>
    </p:extLst>
  </p:cSld>
  <p:clrMapOvr>
    <a:masterClrMapping/>
  </p:clrMapOvr>
  <p:transition xmlns:p14="http://schemas.microsoft.com/office/powerpoint/2010/main" advTm="8292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 animBg="1"/>
      <p:bldP spid="7175" grpId="0"/>
      <p:bldP spid="7177" grpId="0" animBg="1"/>
      <p:bldP spid="7178" grpId="0"/>
      <p:bldP spid="7180" grpId="0" animBg="1"/>
      <p:bldP spid="7181" grpId="0" animBg="1"/>
      <p:bldP spid="7182" grpId="0" animBg="1"/>
      <p:bldP spid="7183" grpId="0"/>
      <p:bldP spid="71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839C0B-A5F7-B049-961D-595827BD095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30722" name="Picture 4" descr="MCj03112940000[1]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1447800"/>
            <a:ext cx="1728788" cy="1817688"/>
          </a:xfrm>
        </p:spPr>
      </p:pic>
      <p:sp>
        <p:nvSpPr>
          <p:cNvPr id="30723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setup</a:t>
            </a:r>
          </a:p>
        </p:txBody>
      </p:sp>
      <p:sp>
        <p:nvSpPr>
          <p:cNvPr id="30724" name="Line 6"/>
          <p:cNvSpPr>
            <a:spLocks noChangeShapeType="1"/>
          </p:cNvSpPr>
          <p:nvPr/>
        </p:nvSpPr>
        <p:spPr bwMode="auto">
          <a:xfrm>
            <a:off x="3276600" y="1600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3048000" y="1219200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C0066"/>
                </a:solidFill>
              </a:rPr>
              <a:t>C(x)</a:t>
            </a:r>
          </a:p>
        </p:txBody>
      </p:sp>
      <p:sp>
        <p:nvSpPr>
          <p:cNvPr id="30726" name="Text Box 8"/>
          <p:cNvSpPr txBox="1">
            <a:spLocks noChangeArrowheads="1"/>
          </p:cNvSpPr>
          <p:nvPr/>
        </p:nvSpPr>
        <p:spPr bwMode="auto">
          <a:xfrm>
            <a:off x="2362200" y="1981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C0066"/>
                </a:solidFill>
              </a:rPr>
              <a:t>x</a:t>
            </a:r>
          </a:p>
        </p:txBody>
      </p:sp>
      <p:sp>
        <p:nvSpPr>
          <p:cNvPr id="30727" name="Line 9"/>
          <p:cNvSpPr>
            <a:spLocks noChangeShapeType="1"/>
          </p:cNvSpPr>
          <p:nvPr/>
        </p:nvSpPr>
        <p:spPr bwMode="auto">
          <a:xfrm>
            <a:off x="6172200" y="3276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Text Box 10"/>
          <p:cNvSpPr txBox="1">
            <a:spLocks noChangeArrowheads="1"/>
          </p:cNvSpPr>
          <p:nvPr/>
        </p:nvSpPr>
        <p:spPr bwMode="auto">
          <a:xfrm>
            <a:off x="6781800" y="3048000"/>
            <a:ext cx="208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C0066"/>
                </a:solidFill>
              </a:rPr>
              <a:t>y = C(x)+error</a:t>
            </a:r>
          </a:p>
        </p:txBody>
      </p:sp>
      <p:pic>
        <p:nvPicPr>
          <p:cNvPr id="30729" name="Picture 11" descr="MCj02338120000[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733800"/>
            <a:ext cx="15398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0" name="Line 12"/>
          <p:cNvSpPr>
            <a:spLocks noChangeShapeType="1"/>
          </p:cNvSpPr>
          <p:nvPr/>
        </p:nvSpPr>
        <p:spPr bwMode="auto">
          <a:xfrm>
            <a:off x="7010400" y="3429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Line 13"/>
          <p:cNvSpPr>
            <a:spLocks noChangeShapeType="1"/>
          </p:cNvSpPr>
          <p:nvPr/>
        </p:nvSpPr>
        <p:spPr bwMode="auto">
          <a:xfrm flipH="1">
            <a:off x="6248400" y="5181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Line 14"/>
          <p:cNvSpPr>
            <a:spLocks noChangeShapeType="1"/>
          </p:cNvSpPr>
          <p:nvPr/>
        </p:nvSpPr>
        <p:spPr bwMode="auto">
          <a:xfrm>
            <a:off x="71628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Text Box 15"/>
          <p:cNvSpPr txBox="1">
            <a:spLocks noChangeArrowheads="1"/>
          </p:cNvSpPr>
          <p:nvPr/>
        </p:nvSpPr>
        <p:spPr bwMode="auto">
          <a:xfrm>
            <a:off x="5927725" y="53736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CC0066"/>
                </a:solidFill>
              </a:rPr>
              <a:t>x</a:t>
            </a:r>
          </a:p>
        </p:txBody>
      </p:sp>
      <p:sp>
        <p:nvSpPr>
          <p:cNvPr id="30734" name="Text Box 16"/>
          <p:cNvSpPr txBox="1">
            <a:spLocks noChangeArrowheads="1"/>
          </p:cNvSpPr>
          <p:nvPr/>
        </p:nvSpPr>
        <p:spPr bwMode="auto">
          <a:xfrm>
            <a:off x="7286625" y="5522913"/>
            <a:ext cx="97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Give up</a:t>
            </a:r>
          </a:p>
        </p:txBody>
      </p:sp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457200" y="3429000"/>
            <a:ext cx="5943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US" sz="3000"/>
              <a:t>Mapping </a:t>
            </a:r>
            <a:r>
              <a:rPr lang="en-US" sz="3000" b="1">
                <a:solidFill>
                  <a:srgbClr val="CC0066"/>
                </a:solidFill>
              </a:rPr>
              <a:t>C</a:t>
            </a:r>
          </a:p>
          <a:p>
            <a:pPr marL="669925" lvl="1" indent="-325438">
              <a:spcBef>
                <a:spcPct val="20000"/>
              </a:spcBef>
              <a:buClr>
                <a:schemeClr val="accent2"/>
              </a:buClr>
              <a:buSzPct val="60000"/>
            </a:pPr>
            <a:r>
              <a:rPr lang="en-US" sz="2600">
                <a:sym typeface="Symbol" charset="0"/>
              </a:rPr>
              <a:t>Error-correcting code or just code</a:t>
            </a:r>
          </a:p>
          <a:p>
            <a:pPr marL="669925" lvl="1" indent="-325438">
              <a:spcBef>
                <a:spcPct val="20000"/>
              </a:spcBef>
              <a:buClr>
                <a:schemeClr val="accent2"/>
              </a:buClr>
              <a:buSzPct val="60000"/>
            </a:pPr>
            <a:r>
              <a:rPr lang="en-US" sz="2600">
                <a:sym typeface="Symbol" charset="0"/>
              </a:rPr>
              <a:t>Encoding: </a:t>
            </a:r>
            <a:r>
              <a:rPr lang="en-US" sz="2600">
                <a:solidFill>
                  <a:srgbClr val="CC0066"/>
                </a:solidFill>
                <a:sym typeface="Symbol" charset="0"/>
              </a:rPr>
              <a:t>x</a:t>
            </a:r>
            <a:r>
              <a:rPr lang="en-US" sz="2600">
                <a:sym typeface="Symbol" charset="0"/>
              </a:rPr>
              <a:t> </a:t>
            </a:r>
            <a:r>
              <a:rPr lang="en-US" sz="2600">
                <a:solidFill>
                  <a:srgbClr val="CC0066"/>
                </a:solidFill>
                <a:latin typeface="cmsy10" charset="0"/>
                <a:sym typeface="Symbol" charset="0"/>
              </a:rPr>
              <a:t></a:t>
            </a:r>
            <a:r>
              <a:rPr lang="en-US" sz="2600">
                <a:sym typeface="Symbol" charset="0"/>
              </a:rPr>
              <a:t> </a:t>
            </a:r>
            <a:r>
              <a:rPr lang="en-US" sz="2600">
                <a:solidFill>
                  <a:srgbClr val="CC0066"/>
                </a:solidFill>
                <a:sym typeface="Symbol" charset="0"/>
              </a:rPr>
              <a:t>C(x)</a:t>
            </a:r>
          </a:p>
          <a:p>
            <a:pPr marL="669925" lvl="1" indent="-325438">
              <a:spcBef>
                <a:spcPct val="20000"/>
              </a:spcBef>
              <a:buClr>
                <a:schemeClr val="accent2"/>
              </a:buClr>
              <a:buSzPct val="60000"/>
            </a:pPr>
            <a:r>
              <a:rPr lang="en-US" sz="2600">
                <a:sym typeface="Symbol" charset="0"/>
              </a:rPr>
              <a:t>Decoding: </a:t>
            </a:r>
            <a:r>
              <a:rPr lang="en-US" sz="2600">
                <a:solidFill>
                  <a:srgbClr val="CC0066"/>
                </a:solidFill>
                <a:sym typeface="Symbol" charset="0"/>
              </a:rPr>
              <a:t>y</a:t>
            </a:r>
            <a:r>
              <a:rPr lang="en-US" sz="2600">
                <a:sym typeface="Symbol" charset="0"/>
              </a:rPr>
              <a:t> </a:t>
            </a:r>
            <a:r>
              <a:rPr lang="en-US" sz="2600">
                <a:solidFill>
                  <a:srgbClr val="CC0066"/>
                </a:solidFill>
                <a:latin typeface="cmsy10" charset="0"/>
                <a:sym typeface="Symbol" charset="0"/>
              </a:rPr>
              <a:t></a:t>
            </a:r>
            <a:r>
              <a:rPr lang="en-US" sz="2600">
                <a:sym typeface="Symbol" charset="0"/>
              </a:rPr>
              <a:t> </a:t>
            </a:r>
            <a:r>
              <a:rPr lang="en-US" sz="2600">
                <a:solidFill>
                  <a:srgbClr val="CC0066"/>
                </a:solidFill>
                <a:sym typeface="Symbol" charset="0"/>
              </a:rPr>
              <a:t>x</a:t>
            </a:r>
          </a:p>
          <a:p>
            <a:pPr marL="669925" lvl="1" indent="-325438">
              <a:spcBef>
                <a:spcPct val="20000"/>
              </a:spcBef>
              <a:buClr>
                <a:schemeClr val="accent2"/>
              </a:buClr>
              <a:buSzPct val="60000"/>
            </a:pPr>
            <a:r>
              <a:rPr lang="en-US" sz="2600">
                <a:solidFill>
                  <a:srgbClr val="CC0066"/>
                </a:solidFill>
                <a:sym typeface="Symbol" charset="0"/>
              </a:rPr>
              <a:t>C(x) </a:t>
            </a:r>
            <a:r>
              <a:rPr lang="en-US" sz="2600">
                <a:sym typeface="Symbol" charset="0"/>
              </a:rPr>
              <a:t>is a codeword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None/>
            </a:pPr>
            <a:endParaRPr lang="en-US" sz="3000" baseline="30000"/>
          </a:p>
        </p:txBody>
      </p:sp>
      <p:pic>
        <p:nvPicPr>
          <p:cNvPr id="30736" name="Picture 3" descr="MCj02341320000[1]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295400"/>
            <a:ext cx="914400" cy="682625"/>
          </a:xfrm>
        </p:spPr>
      </p:pic>
      <p:pic>
        <p:nvPicPr>
          <p:cNvPr id="30737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600200"/>
            <a:ext cx="121920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8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1676400"/>
            <a:ext cx="9763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9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13716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0" name="Picture 20" descr="Picture 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9906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5735910"/>
      </p:ext>
    </p:extLst>
  </p:cSld>
  <p:clrMapOvr>
    <a:masterClrMapping/>
  </p:clrMapOvr>
  <p:transition xmlns:p14="http://schemas.microsoft.com/office/powerpoint/2010/main" advTm="1663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5E57276-3303-5F44-A038-D0F6DCA0910B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Different Channels and Codes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  <a:cs typeface="ＭＳ Ｐゴシック" charset="0"/>
              </a:rPr>
              <a:t>Internet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Checksum used in multiple layers of TCP/IP stack</a:t>
            </a:r>
          </a:p>
          <a:p>
            <a:pPr eaLnBrk="1" hangingPunct="1"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  <a:cs typeface="ＭＳ Ｐゴシック" charset="0"/>
              </a:rPr>
              <a:t>Cell phones</a:t>
            </a:r>
          </a:p>
          <a:p>
            <a:pPr eaLnBrk="1" hangingPunct="1"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  <a:cs typeface="ＭＳ Ｐゴシック" charset="0"/>
              </a:rPr>
              <a:t>Satellite broadcast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TV</a:t>
            </a:r>
          </a:p>
          <a:p>
            <a:pPr eaLnBrk="1" hangingPunct="1"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  <a:cs typeface="ＭＳ Ｐゴシック" charset="0"/>
              </a:rPr>
              <a:t>Deep space telecommunications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Mars Rover 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>
                <a:latin typeface="Calibri" charset="0"/>
                <a:ea typeface="ＭＳ Ｐゴシック" charset="0"/>
              </a:rPr>
              <a:t>    </a:t>
            </a:r>
          </a:p>
        </p:txBody>
      </p:sp>
      <p:pic>
        <p:nvPicPr>
          <p:cNvPr id="172036" name="Picture 4" descr="satellite"/>
          <p:cNvPicPr>
            <a:picLocks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2971800"/>
            <a:ext cx="2057400" cy="1544638"/>
          </a:xfrm>
          <a:noFill/>
        </p:spPr>
      </p:pic>
      <p:pic>
        <p:nvPicPr>
          <p:cNvPr id="172037" name="Picture 5" descr="Pathfinder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72000"/>
            <a:ext cx="2590800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 descr="Internet-ma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2514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43000"/>
            <a:ext cx="1852613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3764406"/>
      </p:ext>
    </p:extLst>
  </p:cSld>
  <p:clrMapOvr>
    <a:masterClrMapping/>
  </p:clrMapOvr>
  <p:transition xmlns:p14="http://schemas.microsoft.com/office/powerpoint/2010/main" advTm="5724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41DDFD-248C-2340-B610-4D18319DA545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Unusual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 Channels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600">
                <a:latin typeface="Calibri" charset="0"/>
                <a:ea typeface="ＭＳ Ｐゴシック" charset="0"/>
                <a:cs typeface="ＭＳ Ｐゴシック" charset="0"/>
              </a:rPr>
              <a:t>Data Storage</a:t>
            </a:r>
          </a:p>
          <a:p>
            <a:pPr lvl="1" eaLnBrk="1" hangingPunct="1"/>
            <a:r>
              <a:rPr lang="en-US" sz="2200">
                <a:latin typeface="Calibri" charset="0"/>
                <a:ea typeface="ＭＳ Ｐゴシック" charset="0"/>
              </a:rPr>
              <a:t>CDs and DVDs</a:t>
            </a:r>
          </a:p>
          <a:p>
            <a:pPr lvl="1" eaLnBrk="1" hangingPunct="1"/>
            <a:r>
              <a:rPr lang="en-US" sz="2200">
                <a:latin typeface="Calibri" charset="0"/>
                <a:ea typeface="ＭＳ Ｐゴシック" charset="0"/>
              </a:rPr>
              <a:t>RAID</a:t>
            </a:r>
          </a:p>
          <a:p>
            <a:pPr lvl="1" eaLnBrk="1" hangingPunct="1"/>
            <a:r>
              <a:rPr lang="en-US" sz="2200">
                <a:latin typeface="Calibri" charset="0"/>
                <a:ea typeface="ＭＳ Ｐゴシック" charset="0"/>
              </a:rPr>
              <a:t>ECC memory</a:t>
            </a:r>
          </a:p>
          <a:p>
            <a:pPr lvl="1" eaLnBrk="1" hangingPunct="1"/>
            <a:endParaRPr lang="en-US" sz="220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sz="2600">
                <a:latin typeface="Calibri" charset="0"/>
                <a:ea typeface="ＭＳ Ｐゴシック" charset="0"/>
                <a:cs typeface="ＭＳ Ｐゴシック" charset="0"/>
              </a:rPr>
              <a:t>Paper bar codes</a:t>
            </a:r>
          </a:p>
          <a:p>
            <a:pPr lvl="1" eaLnBrk="1" hangingPunct="1"/>
            <a:r>
              <a:rPr lang="en-US" sz="2200">
                <a:latin typeface="Calibri" charset="0"/>
                <a:ea typeface="ＭＳ Ｐゴシック" charset="0"/>
              </a:rPr>
              <a:t>UPS (MaxiCode)</a:t>
            </a:r>
          </a:p>
          <a:p>
            <a:pPr lvl="1" eaLnBrk="1" hangingPunct="1"/>
            <a:endParaRPr lang="en-US" sz="2200">
              <a:latin typeface="Calibri" charset="0"/>
              <a:ea typeface="ＭＳ Ｐゴシック" charset="0"/>
            </a:endParaRPr>
          </a:p>
        </p:txBody>
      </p:sp>
      <p:pic>
        <p:nvPicPr>
          <p:cNvPr id="173060" name="Picture 4" descr="non-printed-dvd-r"/>
          <p:cNvPicPr>
            <a:picLocks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1905000"/>
            <a:ext cx="1828800" cy="1463675"/>
          </a:xfrm>
          <a:noFill/>
        </p:spPr>
      </p:pic>
      <p:pic>
        <p:nvPicPr>
          <p:cNvPr id="173061" name="Picture 5" descr="glossary-raid-raid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05000"/>
            <a:ext cx="11763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2" name="Picture 6" descr="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05000"/>
            <a:ext cx="1828800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5562600" y="5410200"/>
            <a:ext cx="3452813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FF"/>
                </a:solidFill>
                <a:latin typeface="Calibri" charset="0"/>
              </a:rPr>
              <a:t>Codes are all around us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581400" y="3505200"/>
            <a:ext cx="1858963" cy="2514600"/>
            <a:chOff x="2256" y="2208"/>
            <a:chExt cx="1171" cy="1584"/>
          </a:xfrm>
        </p:grpSpPr>
        <p:pic>
          <p:nvPicPr>
            <p:cNvPr id="34826" name="Picture 9" descr="rd_shippi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2208"/>
              <a:ext cx="1075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7" name="Oval 10"/>
            <p:cNvSpPr>
              <a:spLocks noChangeArrowheads="1"/>
            </p:cNvSpPr>
            <p:nvPr/>
          </p:nvSpPr>
          <p:spPr bwMode="auto">
            <a:xfrm>
              <a:off x="2256" y="2640"/>
              <a:ext cx="528" cy="432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pic>
        <p:nvPicPr>
          <p:cNvPr id="173067" name="Picture 11" descr="BarCod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10000"/>
            <a:ext cx="14287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8708118"/>
      </p:ext>
    </p:extLst>
  </p:cSld>
  <p:clrMapOvr>
    <a:masterClrMapping/>
  </p:clrMapOvr>
  <p:transition xmlns:p14="http://schemas.microsoft.com/office/powerpoint/2010/main" advTm="5036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4D273F8-0EF7-494A-A24F-6C6FC448D46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Redundancy vs. Error-correction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>
                <a:solidFill>
                  <a:srgbClr val="FF0000"/>
                </a:solidFill>
                <a:ea typeface="+mn-ea"/>
                <a:cs typeface="+mn-cs"/>
              </a:rPr>
              <a:t>Repetition code</a:t>
            </a:r>
            <a:r>
              <a:rPr lang="en-US">
                <a:ea typeface="+mn-ea"/>
                <a:cs typeface="+mn-cs"/>
              </a:rPr>
              <a:t>: Repeat every bit say 100 times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>
                <a:ea typeface="+mn-ea"/>
              </a:rPr>
              <a:t>Good error correcting properties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>
                <a:ea typeface="+mn-ea"/>
              </a:rPr>
              <a:t>Too much redundancy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>
                <a:solidFill>
                  <a:srgbClr val="FF0000"/>
                </a:solidFill>
                <a:ea typeface="+mn-ea"/>
                <a:cs typeface="+mn-cs"/>
              </a:rPr>
              <a:t>Parity code</a:t>
            </a:r>
            <a:r>
              <a:rPr lang="en-US">
                <a:ea typeface="+mn-ea"/>
                <a:cs typeface="+mn-cs"/>
              </a:rPr>
              <a:t>: Add a parity bit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>
                <a:ea typeface="+mn-ea"/>
              </a:rPr>
              <a:t>Minimum amount of redundancy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>
                <a:ea typeface="+mn-ea"/>
              </a:rPr>
              <a:t>Bad error correcting properties</a:t>
            </a:r>
          </a:p>
          <a:p>
            <a:pPr lvl="2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>
                <a:ea typeface="+mn-ea"/>
              </a:rPr>
              <a:t>Two errors go completely undetected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>
                <a:ea typeface="+mn-ea"/>
                <a:cs typeface="+mn-cs"/>
              </a:rPr>
              <a:t>Neither of these codes are satisfactory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781800" y="3733800"/>
            <a:ext cx="1447800" cy="304800"/>
            <a:chOff x="3984" y="2352"/>
            <a:chExt cx="1200" cy="192"/>
          </a:xfrm>
        </p:grpSpPr>
        <p:sp>
          <p:nvSpPr>
            <p:cNvPr id="36872" name="Rectangle 4"/>
            <p:cNvSpPr>
              <a:spLocks noChangeArrowheads="1"/>
            </p:cNvSpPr>
            <p:nvPr/>
          </p:nvSpPr>
          <p:spPr bwMode="auto">
            <a:xfrm>
              <a:off x="3984" y="2352"/>
              <a:ext cx="100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solidFill>
                    <a:srgbClr val="0033CC"/>
                  </a:solidFill>
                  <a:latin typeface="Calibri" charset="0"/>
                </a:rPr>
                <a:t>1 1 1 0 0</a:t>
              </a:r>
            </a:p>
          </p:txBody>
        </p:sp>
        <p:sp>
          <p:nvSpPr>
            <p:cNvPr id="36873" name="Rectangle 5"/>
            <p:cNvSpPr>
              <a:spLocks noChangeArrowheads="1"/>
            </p:cNvSpPr>
            <p:nvPr/>
          </p:nvSpPr>
          <p:spPr bwMode="auto">
            <a:xfrm>
              <a:off x="4992" y="2352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charset="0"/>
                </a:rPr>
                <a:t>1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781800" y="4343400"/>
            <a:ext cx="1447800" cy="304800"/>
            <a:chOff x="3984" y="2352"/>
            <a:chExt cx="1200" cy="192"/>
          </a:xfrm>
        </p:grpSpPr>
        <p:sp>
          <p:nvSpPr>
            <p:cNvPr id="36870" name="Rectangle 8"/>
            <p:cNvSpPr>
              <a:spLocks noChangeArrowheads="1"/>
            </p:cNvSpPr>
            <p:nvPr/>
          </p:nvSpPr>
          <p:spPr bwMode="auto">
            <a:xfrm>
              <a:off x="3984" y="2352"/>
              <a:ext cx="100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solidFill>
                    <a:srgbClr val="0033CC"/>
                  </a:solidFill>
                  <a:latin typeface="Calibri" charset="0"/>
                </a:rPr>
                <a:t>1 </a:t>
              </a:r>
              <a:r>
                <a:rPr lang="en-US" sz="2000">
                  <a:solidFill>
                    <a:srgbClr val="CC0066"/>
                  </a:solidFill>
                  <a:latin typeface="Calibri" charset="0"/>
                </a:rPr>
                <a:t>0 0 </a:t>
              </a:r>
              <a:r>
                <a:rPr lang="en-US" sz="2000">
                  <a:solidFill>
                    <a:srgbClr val="0033CC"/>
                  </a:solidFill>
                  <a:latin typeface="Calibri" charset="0"/>
                </a:rPr>
                <a:t>0 0</a:t>
              </a:r>
            </a:p>
          </p:txBody>
        </p:sp>
        <p:sp>
          <p:nvSpPr>
            <p:cNvPr id="36871" name="Rectangle 9"/>
            <p:cNvSpPr>
              <a:spLocks noChangeArrowheads="1"/>
            </p:cNvSpPr>
            <p:nvPr/>
          </p:nvSpPr>
          <p:spPr bwMode="auto">
            <a:xfrm>
              <a:off x="4992" y="2352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>
                  <a:latin typeface="Calibri" charset="0"/>
                </a:rPr>
                <a:t>1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82533620"/>
      </p:ext>
    </p:extLst>
  </p:cSld>
  <p:clrMapOvr>
    <a:masterClrMapping/>
  </p:clrMapOvr>
  <p:transition xmlns:p14="http://schemas.microsoft.com/office/powerpoint/2010/main" advTm="976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504191-E59B-AD41-A88E-43175835328F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18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ea typeface="+mj-ea"/>
                <a:cs typeface="+mj-cs"/>
              </a:rPr>
              <a:t>Two main challenges in coding theory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parity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Messages mapped to codewords which do not differ in many places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Need to pick a lot of codewords that differ a lot from each other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Efficient decoding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Naive algorithm: check received word with all codewords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endParaRPr lang="en-US">
              <a:latin typeface="Calibri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8941508"/>
      </p:ext>
    </p:extLst>
  </p:cSld>
  <p:clrMapOvr>
    <a:masterClrMapping/>
  </p:clrMapOvr>
  <p:transition xmlns:p14="http://schemas.microsoft.com/office/powerpoint/2010/main" advTm="7010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63AE4AC-8B1E-1144-9AB5-96BBBD4A76E1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fundamental tradeoff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Correct as </a:t>
            </a:r>
            <a:r>
              <a:rPr lang="en-US">
                <a:solidFill>
                  <a:srgbClr val="CC0066"/>
                </a:solidFill>
                <a:latin typeface="Calibri" charset="0"/>
                <a:ea typeface="ＭＳ Ｐゴシック" charset="0"/>
                <a:cs typeface="ＭＳ Ｐゴシック" charset="0"/>
              </a:rPr>
              <a:t>many errors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as possible with as </a:t>
            </a:r>
            <a:r>
              <a:rPr lang="en-US">
                <a:solidFill>
                  <a:srgbClr val="CC0066"/>
                </a:solidFill>
                <a:latin typeface="Calibri" charset="0"/>
                <a:ea typeface="ＭＳ Ｐゴシック" charset="0"/>
                <a:cs typeface="ＭＳ Ｐゴシック" charset="0"/>
              </a:rPr>
              <a:t>little redundancy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as possible</a:t>
            </a:r>
          </a:p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b="1">
              <a:solidFill>
                <a:srgbClr val="FF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buFont typeface="Wingdings" charset="0"/>
              <a:buNone/>
            </a:pPr>
            <a:endParaRPr lang="en-US" b="1">
              <a:solidFill>
                <a:srgbClr val="FF0000"/>
              </a:solidFill>
              <a:latin typeface="Calibri" charset="0"/>
              <a:ea typeface="ＭＳ Ｐゴシック" charset="0"/>
            </a:endParaRPr>
          </a:p>
          <a:p>
            <a:pPr lvl="2" eaLnBrk="1" hangingPunct="1"/>
            <a:endParaRPr lang="en-US" b="1">
              <a:solidFill>
                <a:srgbClr val="FF0000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457200" y="3048000"/>
            <a:ext cx="8229600" cy="14478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3200">
                <a:latin typeface="Calibri" charset="0"/>
              </a:rPr>
              <a:t>Can one achieve the </a:t>
            </a:r>
            <a:r>
              <a:rPr lang="ja-JP" altLang="en-US" sz="3200">
                <a:latin typeface="Calibri" charset="0"/>
              </a:rPr>
              <a:t>“</a:t>
            </a:r>
            <a:r>
              <a:rPr lang="en-US" altLang="ja-JP" sz="3200">
                <a:latin typeface="Calibri" charset="0"/>
              </a:rPr>
              <a:t>optimal</a:t>
            </a:r>
            <a:r>
              <a:rPr lang="ja-JP" altLang="en-US" sz="3200">
                <a:latin typeface="Calibri" charset="0"/>
              </a:rPr>
              <a:t>”</a:t>
            </a:r>
            <a:r>
              <a:rPr lang="en-US" altLang="ja-JP" sz="3200">
                <a:latin typeface="Calibri" charset="0"/>
              </a:rPr>
              <a:t> tradeoff with </a:t>
            </a:r>
          </a:p>
          <a:p>
            <a:pPr algn="ctr"/>
            <a:r>
              <a:rPr lang="en-US" sz="3200" i="1">
                <a:latin typeface="Calibri" charset="0"/>
              </a:rPr>
              <a:t>efficient</a:t>
            </a:r>
            <a:r>
              <a:rPr lang="en-US" sz="3200">
                <a:latin typeface="Calibri" charset="0"/>
              </a:rPr>
              <a:t> encoding and decoding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6743446"/>
      </p:ext>
    </p:extLst>
  </p:cSld>
  <p:clrMapOvr>
    <a:masterClrMapping/>
  </p:clrMapOvr>
  <p:transition xmlns:p14="http://schemas.microsoft.com/office/powerpoint/2010/main" advTm="4289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Longest path problem</a:t>
            </a:r>
          </a:p>
        </p:txBody>
      </p:sp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1264234" y="4415674"/>
            <a:ext cx="66132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Given a graph G, does there exist a simple path of length </a:t>
            </a:r>
            <a:r>
              <a:rPr lang="en-US" sz="1800">
                <a:solidFill>
                  <a:srgbClr val="B500B5"/>
                </a:solidFill>
              </a:rPr>
              <a:t>n-1 </a:t>
            </a:r>
            <a:r>
              <a:rPr lang="en-US" sz="1800"/>
              <a:t>?</a:t>
            </a: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1119664" y="2241968"/>
            <a:ext cx="69850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Given a graph G and nodes s and t, What is the shortest path from </a:t>
            </a:r>
          </a:p>
          <a:p>
            <a:pPr algn="ctr" eaLnBrk="1" hangingPunct="1"/>
            <a:r>
              <a:rPr lang="en-US" sz="1800"/>
              <a:t>s to t</a:t>
            </a:r>
          </a:p>
        </p:txBody>
      </p:sp>
    </p:spTree>
    <p:extLst>
      <p:ext uri="{BB962C8B-B14F-4D97-AF65-F5344CB8AC3E}">
        <p14:creationId xmlns:p14="http://schemas.microsoft.com/office/powerpoint/2010/main" val="290711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Interested in more?</a:t>
            </a:r>
          </a:p>
        </p:txBody>
      </p:sp>
      <p:sp>
        <p:nvSpPr>
          <p:cNvPr id="43010" name="TextBox 4"/>
          <p:cNvSpPr txBox="1">
            <a:spLocks noChangeArrowheads="1"/>
          </p:cNvSpPr>
          <p:nvPr/>
        </p:nvSpPr>
        <p:spPr bwMode="auto">
          <a:xfrm>
            <a:off x="3646488" y="3470275"/>
            <a:ext cx="192881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/>
              <a:t>CSE 545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1454307-3D70-864A-8C8F-95DF8F330E9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623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Group Testing Overview</a:t>
            </a:r>
          </a:p>
        </p:txBody>
      </p:sp>
      <p:pic>
        <p:nvPicPr>
          <p:cNvPr id="44034" name="Picture 3" descr="army-dot-mi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39913"/>
            <a:ext cx="27305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5578475" y="2366963"/>
            <a:ext cx="310832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300">
                <a:latin typeface="Calibri" charset="0"/>
              </a:rPr>
              <a:t>Test soldier for a disease </a:t>
            </a:r>
          </a:p>
        </p:txBody>
      </p:sp>
      <p:sp>
        <p:nvSpPr>
          <p:cNvPr id="44036" name="TextBox 6"/>
          <p:cNvSpPr txBox="1">
            <a:spLocks noChangeArrowheads="1"/>
          </p:cNvSpPr>
          <p:nvPr/>
        </p:nvSpPr>
        <p:spPr bwMode="auto">
          <a:xfrm>
            <a:off x="6035675" y="2963863"/>
            <a:ext cx="2403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WWII example: syphillis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300413" y="3846513"/>
            <a:ext cx="704850" cy="2405062"/>
            <a:chOff x="3299927" y="3846087"/>
            <a:chExt cx="704699" cy="2405224"/>
          </a:xfrm>
        </p:grpSpPr>
        <p:pic>
          <p:nvPicPr>
            <p:cNvPr id="4403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9927" y="5188951"/>
              <a:ext cx="704699" cy="106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Down Arrow 9"/>
            <p:cNvSpPr/>
            <p:nvPr/>
          </p:nvSpPr>
          <p:spPr>
            <a:xfrm>
              <a:off x="3452294" y="3846087"/>
              <a:ext cx="325367" cy="1343115"/>
            </a:xfrm>
            <a:prstGeom prst="down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4038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357EA76-FDB7-C64F-800B-2BC2FC5D7FE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1513866"/>
      </p:ext>
    </p:extLst>
  </p:cSld>
  <p:clrMapOvr>
    <a:masterClrMapping/>
  </p:clrMapOvr>
  <p:transition xmlns:p14="http://schemas.microsoft.com/office/powerpoint/2010/main" advTm="4518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Group Testing Overview</a:t>
            </a:r>
          </a:p>
        </p:txBody>
      </p:sp>
      <p:sp>
        <p:nvSpPr>
          <p:cNvPr id="45058" name="TextBox 5"/>
          <p:cNvSpPr txBox="1">
            <a:spLocks noChangeArrowheads="1"/>
          </p:cNvSpPr>
          <p:nvPr/>
        </p:nvSpPr>
        <p:spPr bwMode="auto">
          <a:xfrm>
            <a:off x="5578475" y="2160588"/>
            <a:ext cx="326866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300">
                <a:latin typeface="Calibri" charset="0"/>
              </a:rPr>
              <a:t>Test an army for a disease </a:t>
            </a:r>
          </a:p>
        </p:txBody>
      </p:sp>
      <p:sp>
        <p:nvSpPr>
          <p:cNvPr id="45059" name="TextBox 6"/>
          <p:cNvSpPr txBox="1">
            <a:spLocks noChangeArrowheads="1"/>
          </p:cNvSpPr>
          <p:nvPr/>
        </p:nvSpPr>
        <p:spPr bwMode="auto">
          <a:xfrm>
            <a:off x="6035675" y="2757488"/>
            <a:ext cx="240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WWII example: syphillis</a:t>
            </a: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642938" y="1633538"/>
            <a:ext cx="4195762" cy="1485900"/>
            <a:chOff x="642929" y="1839487"/>
            <a:chExt cx="4195370" cy="1486501"/>
          </a:xfrm>
        </p:grpSpPr>
        <p:grpSp>
          <p:nvGrpSpPr>
            <p:cNvPr id="45236" name="Group 14"/>
            <p:cNvGrpSpPr>
              <a:grpSpLocks/>
            </p:cNvGrpSpPr>
            <p:nvPr/>
          </p:nvGrpSpPr>
          <p:grpSpPr bwMode="auto">
            <a:xfrm>
              <a:off x="642929" y="1839487"/>
              <a:ext cx="4195370" cy="527025"/>
              <a:chOff x="642929" y="1839487"/>
              <a:chExt cx="4195370" cy="527025"/>
            </a:xfrm>
          </p:grpSpPr>
          <p:pic>
            <p:nvPicPr>
              <p:cNvPr id="45243" name="Picture 3" descr="army-dot-mil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29" y="1839487"/>
                <a:ext cx="717154" cy="527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44" name="Picture 10" descr="army-dot-mil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2483" y="1839487"/>
                <a:ext cx="717154" cy="527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45" name="Picture 11" descr="army-dot-mil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2037" y="1839487"/>
                <a:ext cx="717154" cy="527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46" name="Picture 12" descr="army-dot-mil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1591" y="1839487"/>
                <a:ext cx="717154" cy="527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47" name="Picture 13" descr="army-dot-mil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1145" y="1839487"/>
                <a:ext cx="717154" cy="527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5237" name="Group 15"/>
            <p:cNvGrpSpPr>
              <a:grpSpLocks/>
            </p:cNvGrpSpPr>
            <p:nvPr/>
          </p:nvGrpSpPr>
          <p:grpSpPr bwMode="auto">
            <a:xfrm>
              <a:off x="642929" y="2798963"/>
              <a:ext cx="4195370" cy="527025"/>
              <a:chOff x="642929" y="1839487"/>
              <a:chExt cx="4195370" cy="527025"/>
            </a:xfrm>
          </p:grpSpPr>
          <p:pic>
            <p:nvPicPr>
              <p:cNvPr id="45238" name="Picture 16" descr="army-dot-mil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29" y="1839487"/>
                <a:ext cx="717154" cy="527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39" name="Picture 17" descr="army-dot-mil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2483" y="1839487"/>
                <a:ext cx="717154" cy="527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40" name="Picture 18" descr="army-dot-mil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2037" y="1839487"/>
                <a:ext cx="717154" cy="527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41" name="Picture 19" descr="army-dot-mil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1591" y="1839487"/>
                <a:ext cx="717154" cy="527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42" name="Picture 20" descr="army-dot-mil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1145" y="1839487"/>
                <a:ext cx="717154" cy="527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" name="Group 61"/>
          <p:cNvGrpSpPr>
            <a:grpSpLocks/>
          </p:cNvGrpSpPr>
          <p:nvPr/>
        </p:nvGrpSpPr>
        <p:grpSpPr bwMode="auto">
          <a:xfrm>
            <a:off x="512763" y="3609975"/>
            <a:ext cx="8586787" cy="2600325"/>
            <a:chOff x="512454" y="3815621"/>
            <a:chExt cx="8586775" cy="2600859"/>
          </a:xfrm>
        </p:grpSpPr>
        <p:grpSp>
          <p:nvGrpSpPr>
            <p:cNvPr id="45197" name="Group 33"/>
            <p:cNvGrpSpPr>
              <a:grpSpLocks/>
            </p:cNvGrpSpPr>
            <p:nvPr/>
          </p:nvGrpSpPr>
          <p:grpSpPr bwMode="auto">
            <a:xfrm>
              <a:off x="577799" y="3815621"/>
              <a:ext cx="8521430" cy="527025"/>
              <a:chOff x="577799" y="3815621"/>
              <a:chExt cx="8521430" cy="527025"/>
            </a:xfrm>
          </p:grpSpPr>
          <p:grpSp>
            <p:nvGrpSpPr>
              <p:cNvPr id="45224" name="Group 21"/>
              <p:cNvGrpSpPr>
                <a:grpSpLocks/>
              </p:cNvGrpSpPr>
              <p:nvPr/>
            </p:nvGrpSpPr>
            <p:grpSpPr bwMode="auto">
              <a:xfrm>
                <a:off x="577799" y="3815621"/>
                <a:ext cx="4195370" cy="527025"/>
                <a:chOff x="642929" y="1839487"/>
                <a:chExt cx="4195370" cy="527025"/>
              </a:xfrm>
            </p:grpSpPr>
            <p:pic>
              <p:nvPicPr>
                <p:cNvPr id="45231" name="Picture 22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29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32" name="Picture 23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2483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33" name="Picture 24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2037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34" name="Picture 25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1591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35" name="Picture 26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1145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5225" name="Group 27"/>
              <p:cNvGrpSpPr>
                <a:grpSpLocks/>
              </p:cNvGrpSpPr>
              <p:nvPr/>
            </p:nvGrpSpPr>
            <p:grpSpPr bwMode="auto">
              <a:xfrm>
                <a:off x="4903859" y="3815621"/>
                <a:ext cx="4195370" cy="527025"/>
                <a:chOff x="642929" y="1839487"/>
                <a:chExt cx="4195370" cy="527025"/>
              </a:xfrm>
            </p:grpSpPr>
            <p:pic>
              <p:nvPicPr>
                <p:cNvPr id="45226" name="Picture 28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29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27" name="Picture 29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2483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28" name="Picture 30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2037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29" name="Picture 31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1591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30" name="Picture 32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1145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5198" name="Group 34"/>
            <p:cNvGrpSpPr>
              <a:grpSpLocks/>
            </p:cNvGrpSpPr>
            <p:nvPr/>
          </p:nvGrpSpPr>
          <p:grpSpPr bwMode="auto">
            <a:xfrm>
              <a:off x="512454" y="4760057"/>
              <a:ext cx="8521430" cy="527025"/>
              <a:chOff x="577799" y="3815621"/>
              <a:chExt cx="8521430" cy="527025"/>
            </a:xfrm>
          </p:grpSpPr>
          <p:grpSp>
            <p:nvGrpSpPr>
              <p:cNvPr id="45212" name="Group 21"/>
              <p:cNvGrpSpPr>
                <a:grpSpLocks/>
              </p:cNvGrpSpPr>
              <p:nvPr/>
            </p:nvGrpSpPr>
            <p:grpSpPr bwMode="auto">
              <a:xfrm>
                <a:off x="577799" y="3815621"/>
                <a:ext cx="4195370" cy="527025"/>
                <a:chOff x="642929" y="1839487"/>
                <a:chExt cx="4195370" cy="527025"/>
              </a:xfrm>
            </p:grpSpPr>
            <p:pic>
              <p:nvPicPr>
                <p:cNvPr id="45219" name="Picture 42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29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20" name="Picture 43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2483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21" name="Picture 44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2037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22" name="Picture 45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1591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23" name="Picture 46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1145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5213" name="Group 27"/>
              <p:cNvGrpSpPr>
                <a:grpSpLocks/>
              </p:cNvGrpSpPr>
              <p:nvPr/>
            </p:nvGrpSpPr>
            <p:grpSpPr bwMode="auto">
              <a:xfrm>
                <a:off x="4903859" y="3815621"/>
                <a:ext cx="4195370" cy="527025"/>
                <a:chOff x="642929" y="1839487"/>
                <a:chExt cx="4195370" cy="527025"/>
              </a:xfrm>
            </p:grpSpPr>
            <p:pic>
              <p:nvPicPr>
                <p:cNvPr id="45214" name="Picture 37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29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15" name="Picture 38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2483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16" name="Picture 39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2037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17" name="Picture 40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1591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18" name="Picture 41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1145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5199" name="Group 47"/>
            <p:cNvGrpSpPr>
              <a:grpSpLocks/>
            </p:cNvGrpSpPr>
            <p:nvPr/>
          </p:nvGrpSpPr>
          <p:grpSpPr bwMode="auto">
            <a:xfrm>
              <a:off x="577584" y="5889455"/>
              <a:ext cx="8521430" cy="527025"/>
              <a:chOff x="577799" y="3815621"/>
              <a:chExt cx="8521430" cy="527025"/>
            </a:xfrm>
          </p:grpSpPr>
          <p:grpSp>
            <p:nvGrpSpPr>
              <p:cNvPr id="45200" name="Group 21"/>
              <p:cNvGrpSpPr>
                <a:grpSpLocks/>
              </p:cNvGrpSpPr>
              <p:nvPr/>
            </p:nvGrpSpPr>
            <p:grpSpPr bwMode="auto">
              <a:xfrm>
                <a:off x="577799" y="3815621"/>
                <a:ext cx="4195370" cy="527025"/>
                <a:chOff x="642929" y="1839487"/>
                <a:chExt cx="4195370" cy="527025"/>
              </a:xfrm>
            </p:grpSpPr>
            <p:pic>
              <p:nvPicPr>
                <p:cNvPr id="45207" name="Picture 55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29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08" name="Picture 56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2483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09" name="Picture 57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2037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10" name="Picture 58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1591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11" name="Picture 59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1145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5201" name="Group 27"/>
              <p:cNvGrpSpPr>
                <a:grpSpLocks/>
              </p:cNvGrpSpPr>
              <p:nvPr/>
            </p:nvGrpSpPr>
            <p:grpSpPr bwMode="auto">
              <a:xfrm>
                <a:off x="4903859" y="3815621"/>
                <a:ext cx="4195370" cy="527025"/>
                <a:chOff x="642929" y="1839487"/>
                <a:chExt cx="4195370" cy="527025"/>
              </a:xfrm>
            </p:grpSpPr>
            <p:pic>
              <p:nvPicPr>
                <p:cNvPr id="45202" name="Picture 50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29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03" name="Picture 51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2483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04" name="Picture 52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2037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05" name="Picture 53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1591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206" name="Picture 54" descr="army-dot-mil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1145" y="1839487"/>
                  <a:ext cx="717154" cy="527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15" name="Group 199"/>
          <p:cNvGrpSpPr>
            <a:grpSpLocks/>
          </p:cNvGrpSpPr>
          <p:nvPr/>
        </p:nvGrpSpPr>
        <p:grpSpPr bwMode="auto">
          <a:xfrm>
            <a:off x="760413" y="2155825"/>
            <a:ext cx="8042275" cy="4495800"/>
            <a:chOff x="760966" y="2362614"/>
            <a:chExt cx="8042276" cy="4495386"/>
          </a:xfrm>
        </p:grpSpPr>
        <p:grpSp>
          <p:nvGrpSpPr>
            <p:cNvPr id="45066" name="Group 82"/>
            <p:cNvGrpSpPr>
              <a:grpSpLocks/>
            </p:cNvGrpSpPr>
            <p:nvPr/>
          </p:nvGrpSpPr>
          <p:grpSpPr bwMode="auto">
            <a:xfrm>
              <a:off x="873105" y="2362614"/>
              <a:ext cx="3708144" cy="428462"/>
              <a:chOff x="873105" y="2362614"/>
              <a:chExt cx="3708144" cy="428462"/>
            </a:xfrm>
          </p:grpSpPr>
          <p:grpSp>
            <p:nvGrpSpPr>
              <p:cNvPr id="45182" name="Group 69"/>
              <p:cNvGrpSpPr>
                <a:grpSpLocks/>
              </p:cNvGrpSpPr>
              <p:nvPr/>
            </p:nvGrpSpPr>
            <p:grpSpPr bwMode="auto">
              <a:xfrm>
                <a:off x="873105" y="2366512"/>
                <a:ext cx="237667" cy="423428"/>
                <a:chOff x="873105" y="2366512"/>
                <a:chExt cx="237667" cy="423428"/>
              </a:xfrm>
            </p:grpSpPr>
            <p:pic>
              <p:nvPicPr>
                <p:cNvPr id="45195" name="Picture 6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105" y="2431648"/>
                  <a:ext cx="237667" cy="358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9" name="Down Arrow 68"/>
                <p:cNvSpPr/>
                <p:nvPr/>
              </p:nvSpPr>
              <p:spPr>
                <a:xfrm>
                  <a:off x="937178" y="2365789"/>
                  <a:ext cx="192088" cy="222230"/>
                </a:xfrm>
                <a:prstGeom prst="downArrow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45183" name="Group 70"/>
              <p:cNvGrpSpPr>
                <a:grpSpLocks/>
              </p:cNvGrpSpPr>
              <p:nvPr/>
            </p:nvGrpSpPr>
            <p:grpSpPr bwMode="auto">
              <a:xfrm>
                <a:off x="1717236" y="2366512"/>
                <a:ext cx="237667" cy="423428"/>
                <a:chOff x="873105" y="2366512"/>
                <a:chExt cx="237667" cy="423428"/>
              </a:xfrm>
            </p:grpSpPr>
            <p:pic>
              <p:nvPicPr>
                <p:cNvPr id="45193" name="Picture 7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105" y="2431648"/>
                  <a:ext cx="237667" cy="358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Down Arrow 72"/>
                <p:cNvSpPr/>
                <p:nvPr/>
              </p:nvSpPr>
              <p:spPr>
                <a:xfrm>
                  <a:off x="936010" y="2365789"/>
                  <a:ext cx="174625" cy="222230"/>
                </a:xfrm>
                <a:prstGeom prst="downArrow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45184" name="Group 73"/>
              <p:cNvGrpSpPr>
                <a:grpSpLocks/>
              </p:cNvGrpSpPr>
              <p:nvPr/>
            </p:nvGrpSpPr>
            <p:grpSpPr bwMode="auto">
              <a:xfrm>
                <a:off x="2592780" y="2366512"/>
                <a:ext cx="237667" cy="423428"/>
                <a:chOff x="873105" y="2366512"/>
                <a:chExt cx="237667" cy="423428"/>
              </a:xfrm>
            </p:grpSpPr>
            <p:pic>
              <p:nvPicPr>
                <p:cNvPr id="45191" name="Picture 7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105" y="2431648"/>
                  <a:ext cx="237667" cy="358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6" name="Down Arrow 75"/>
                <p:cNvSpPr/>
                <p:nvPr/>
              </p:nvSpPr>
              <p:spPr>
                <a:xfrm>
                  <a:off x="936766" y="2365789"/>
                  <a:ext cx="174625" cy="222230"/>
                </a:xfrm>
                <a:prstGeom prst="downArrow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45185" name="Group 76"/>
              <p:cNvGrpSpPr>
                <a:grpSpLocks/>
              </p:cNvGrpSpPr>
              <p:nvPr/>
            </p:nvGrpSpPr>
            <p:grpSpPr bwMode="auto">
              <a:xfrm>
                <a:off x="3486035" y="2367648"/>
                <a:ext cx="237667" cy="423428"/>
                <a:chOff x="873105" y="2366512"/>
                <a:chExt cx="237667" cy="423428"/>
              </a:xfrm>
            </p:grpSpPr>
            <p:pic>
              <p:nvPicPr>
                <p:cNvPr id="45189" name="Picture 7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105" y="2431648"/>
                  <a:ext cx="237667" cy="358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9" name="Down Arrow 78"/>
                <p:cNvSpPr/>
                <p:nvPr/>
              </p:nvSpPr>
              <p:spPr>
                <a:xfrm>
                  <a:off x="918223" y="2366241"/>
                  <a:ext cx="192088" cy="222230"/>
                </a:xfrm>
                <a:prstGeom prst="downArrow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45186" name="Group 79"/>
              <p:cNvGrpSpPr>
                <a:grpSpLocks/>
              </p:cNvGrpSpPr>
              <p:nvPr/>
            </p:nvGrpSpPr>
            <p:grpSpPr bwMode="auto">
              <a:xfrm>
                <a:off x="4343582" y="2362614"/>
                <a:ext cx="237667" cy="423428"/>
                <a:chOff x="873105" y="2366512"/>
                <a:chExt cx="237667" cy="423428"/>
              </a:xfrm>
            </p:grpSpPr>
            <p:pic>
              <p:nvPicPr>
                <p:cNvPr id="45187" name="Picture 8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105" y="2431648"/>
                  <a:ext cx="237667" cy="358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2" name="Down Arrow 81"/>
                <p:cNvSpPr/>
                <p:nvPr/>
              </p:nvSpPr>
              <p:spPr>
                <a:xfrm>
                  <a:off x="917926" y="2366512"/>
                  <a:ext cx="192088" cy="222230"/>
                </a:xfrm>
                <a:prstGeom prst="downArrow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45067" name="Group 83"/>
            <p:cNvGrpSpPr>
              <a:grpSpLocks/>
            </p:cNvGrpSpPr>
            <p:nvPr/>
          </p:nvGrpSpPr>
          <p:grpSpPr bwMode="auto">
            <a:xfrm>
              <a:off x="850536" y="3315132"/>
              <a:ext cx="3708144" cy="428462"/>
              <a:chOff x="873105" y="2362614"/>
              <a:chExt cx="3708144" cy="428462"/>
            </a:xfrm>
          </p:grpSpPr>
          <p:grpSp>
            <p:nvGrpSpPr>
              <p:cNvPr id="45167" name="Group 69"/>
              <p:cNvGrpSpPr>
                <a:grpSpLocks/>
              </p:cNvGrpSpPr>
              <p:nvPr/>
            </p:nvGrpSpPr>
            <p:grpSpPr bwMode="auto">
              <a:xfrm>
                <a:off x="873105" y="2366512"/>
                <a:ext cx="237667" cy="423428"/>
                <a:chOff x="873105" y="2366512"/>
                <a:chExt cx="237667" cy="423428"/>
              </a:xfrm>
            </p:grpSpPr>
            <p:pic>
              <p:nvPicPr>
                <p:cNvPr id="45180" name="Picture 9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105" y="2431648"/>
                  <a:ext cx="237667" cy="358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9" name="Down Arrow 98"/>
                <p:cNvSpPr/>
                <p:nvPr/>
              </p:nvSpPr>
              <p:spPr>
                <a:xfrm>
                  <a:off x="935935" y="2348223"/>
                  <a:ext cx="174625" cy="239690"/>
                </a:xfrm>
                <a:prstGeom prst="downArrow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45168" name="Group 70"/>
              <p:cNvGrpSpPr>
                <a:grpSpLocks/>
              </p:cNvGrpSpPr>
              <p:nvPr/>
            </p:nvGrpSpPr>
            <p:grpSpPr bwMode="auto">
              <a:xfrm>
                <a:off x="1717236" y="2366512"/>
                <a:ext cx="237667" cy="423428"/>
                <a:chOff x="873105" y="2366512"/>
                <a:chExt cx="237667" cy="423428"/>
              </a:xfrm>
            </p:grpSpPr>
            <p:pic>
              <p:nvPicPr>
                <p:cNvPr id="45178" name="Picture 9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105" y="2431648"/>
                  <a:ext cx="237667" cy="358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7" name="Down Arrow 96"/>
                <p:cNvSpPr/>
                <p:nvPr/>
              </p:nvSpPr>
              <p:spPr>
                <a:xfrm>
                  <a:off x="934766" y="2348223"/>
                  <a:ext cx="157163" cy="239690"/>
                </a:xfrm>
                <a:prstGeom prst="downArrow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45169" name="Group 73"/>
              <p:cNvGrpSpPr>
                <a:grpSpLocks/>
              </p:cNvGrpSpPr>
              <p:nvPr/>
            </p:nvGrpSpPr>
            <p:grpSpPr bwMode="auto">
              <a:xfrm>
                <a:off x="2592780" y="2366512"/>
                <a:ext cx="237667" cy="423428"/>
                <a:chOff x="873105" y="2366512"/>
                <a:chExt cx="237667" cy="423428"/>
              </a:xfrm>
            </p:grpSpPr>
            <p:pic>
              <p:nvPicPr>
                <p:cNvPr id="45176" name="Picture 9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105" y="2431648"/>
                  <a:ext cx="237667" cy="358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Down Arrow 94"/>
                <p:cNvSpPr/>
                <p:nvPr/>
              </p:nvSpPr>
              <p:spPr>
                <a:xfrm>
                  <a:off x="918060" y="2348223"/>
                  <a:ext cx="192087" cy="239690"/>
                </a:xfrm>
                <a:prstGeom prst="downArrow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45170" name="Group 76"/>
              <p:cNvGrpSpPr>
                <a:grpSpLocks/>
              </p:cNvGrpSpPr>
              <p:nvPr/>
            </p:nvGrpSpPr>
            <p:grpSpPr bwMode="auto">
              <a:xfrm>
                <a:off x="3486035" y="2367648"/>
                <a:ext cx="237667" cy="423428"/>
                <a:chOff x="873105" y="2366512"/>
                <a:chExt cx="237667" cy="423428"/>
              </a:xfrm>
            </p:grpSpPr>
            <p:pic>
              <p:nvPicPr>
                <p:cNvPr id="45174" name="Picture 9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105" y="2431648"/>
                  <a:ext cx="237667" cy="358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Down Arrow 92"/>
                <p:cNvSpPr/>
                <p:nvPr/>
              </p:nvSpPr>
              <p:spPr>
                <a:xfrm>
                  <a:off x="936030" y="2366135"/>
                  <a:ext cx="174625" cy="222230"/>
                </a:xfrm>
                <a:prstGeom prst="downArrow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45171" name="Group 79"/>
              <p:cNvGrpSpPr>
                <a:grpSpLocks/>
              </p:cNvGrpSpPr>
              <p:nvPr/>
            </p:nvGrpSpPr>
            <p:grpSpPr bwMode="auto">
              <a:xfrm>
                <a:off x="4343582" y="2362614"/>
                <a:ext cx="237667" cy="423428"/>
                <a:chOff x="873105" y="2366512"/>
                <a:chExt cx="237667" cy="423428"/>
              </a:xfrm>
            </p:grpSpPr>
            <p:pic>
              <p:nvPicPr>
                <p:cNvPr id="45172" name="Picture 8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105" y="2431648"/>
                  <a:ext cx="237667" cy="358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1" name="Down Arrow 90"/>
                <p:cNvSpPr/>
                <p:nvPr/>
              </p:nvSpPr>
              <p:spPr>
                <a:xfrm>
                  <a:off x="935733" y="2366406"/>
                  <a:ext cx="174625" cy="222230"/>
                </a:xfrm>
                <a:prstGeom prst="downArrow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45068" name="Group 132"/>
            <p:cNvGrpSpPr>
              <a:grpSpLocks/>
            </p:cNvGrpSpPr>
            <p:nvPr/>
          </p:nvGrpSpPr>
          <p:grpSpPr bwMode="auto">
            <a:xfrm>
              <a:off x="778837" y="4315705"/>
              <a:ext cx="8024405" cy="444352"/>
              <a:chOff x="778837" y="4315705"/>
              <a:chExt cx="8024405" cy="444352"/>
            </a:xfrm>
          </p:grpSpPr>
          <p:grpSp>
            <p:nvGrpSpPr>
              <p:cNvPr id="45135" name="Group 100"/>
              <p:cNvGrpSpPr>
                <a:grpSpLocks/>
              </p:cNvGrpSpPr>
              <p:nvPr/>
            </p:nvGrpSpPr>
            <p:grpSpPr bwMode="auto">
              <a:xfrm>
                <a:off x="778837" y="4331595"/>
                <a:ext cx="3708144" cy="428462"/>
                <a:chOff x="873105" y="2362614"/>
                <a:chExt cx="3708144" cy="428462"/>
              </a:xfrm>
            </p:grpSpPr>
            <p:grpSp>
              <p:nvGrpSpPr>
                <p:cNvPr id="45152" name="Group 69"/>
                <p:cNvGrpSpPr>
                  <a:grpSpLocks/>
                </p:cNvGrpSpPr>
                <p:nvPr/>
              </p:nvGrpSpPr>
              <p:grpSpPr bwMode="auto">
                <a:xfrm>
                  <a:off x="873105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65" name="Picture 11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6" name="Down Arrow 115"/>
                  <p:cNvSpPr/>
                  <p:nvPr/>
                </p:nvSpPr>
                <p:spPr>
                  <a:xfrm>
                    <a:off x="936196" y="2347667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53" name="Group 70"/>
                <p:cNvGrpSpPr>
                  <a:grpSpLocks/>
                </p:cNvGrpSpPr>
                <p:nvPr/>
              </p:nvGrpSpPr>
              <p:grpSpPr bwMode="auto">
                <a:xfrm>
                  <a:off x="1717236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63" name="Picture 11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4" name="Down Arrow 113"/>
                  <p:cNvSpPr/>
                  <p:nvPr/>
                </p:nvSpPr>
                <p:spPr>
                  <a:xfrm>
                    <a:off x="935028" y="2347667"/>
                    <a:ext cx="157162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54" name="Group 73"/>
                <p:cNvGrpSpPr>
                  <a:grpSpLocks/>
                </p:cNvGrpSpPr>
                <p:nvPr/>
              </p:nvGrpSpPr>
              <p:grpSpPr bwMode="auto">
                <a:xfrm>
                  <a:off x="2592780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61" name="Picture 11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2" name="Down Arrow 111"/>
                  <p:cNvSpPr/>
                  <p:nvPr/>
                </p:nvSpPr>
                <p:spPr>
                  <a:xfrm>
                    <a:off x="935784" y="2347667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55" name="Group 76"/>
                <p:cNvGrpSpPr>
                  <a:grpSpLocks/>
                </p:cNvGrpSpPr>
                <p:nvPr/>
              </p:nvGrpSpPr>
              <p:grpSpPr bwMode="auto">
                <a:xfrm>
                  <a:off x="3486035" y="2367648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59" name="Picture 10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0" name="Down Arrow 109"/>
                  <p:cNvSpPr/>
                  <p:nvPr/>
                </p:nvSpPr>
                <p:spPr>
                  <a:xfrm>
                    <a:off x="936291" y="2348118"/>
                    <a:ext cx="174625" cy="239690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56" name="Group 79"/>
                <p:cNvGrpSpPr>
                  <a:grpSpLocks/>
                </p:cNvGrpSpPr>
                <p:nvPr/>
              </p:nvGrpSpPr>
              <p:grpSpPr bwMode="auto">
                <a:xfrm>
                  <a:off x="4343582" y="2362614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57" name="Picture 106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08" name="Down Arrow 107"/>
                  <p:cNvSpPr/>
                  <p:nvPr/>
                </p:nvSpPr>
                <p:spPr>
                  <a:xfrm>
                    <a:off x="935994" y="2365850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</p:grpSp>
          <p:grpSp>
            <p:nvGrpSpPr>
              <p:cNvPr id="45136" name="Group 116"/>
              <p:cNvGrpSpPr>
                <a:grpSpLocks/>
              </p:cNvGrpSpPr>
              <p:nvPr/>
            </p:nvGrpSpPr>
            <p:grpSpPr bwMode="auto">
              <a:xfrm>
                <a:off x="5095098" y="4315705"/>
                <a:ext cx="3708144" cy="428462"/>
                <a:chOff x="873105" y="2362614"/>
                <a:chExt cx="3708144" cy="428462"/>
              </a:xfrm>
            </p:grpSpPr>
            <p:grpSp>
              <p:nvGrpSpPr>
                <p:cNvPr id="45137" name="Group 69"/>
                <p:cNvGrpSpPr>
                  <a:grpSpLocks/>
                </p:cNvGrpSpPr>
                <p:nvPr/>
              </p:nvGrpSpPr>
              <p:grpSpPr bwMode="auto">
                <a:xfrm>
                  <a:off x="873105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50" name="Picture 13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2" name="Down Arrow 131"/>
                  <p:cNvSpPr/>
                  <p:nvPr/>
                </p:nvSpPr>
                <p:spPr>
                  <a:xfrm>
                    <a:off x="936349" y="2347683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38" name="Group 70"/>
                <p:cNvGrpSpPr>
                  <a:grpSpLocks/>
                </p:cNvGrpSpPr>
                <p:nvPr/>
              </p:nvGrpSpPr>
              <p:grpSpPr bwMode="auto">
                <a:xfrm>
                  <a:off x="1717236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48" name="Picture 12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0" name="Down Arrow 129"/>
                  <p:cNvSpPr/>
                  <p:nvPr/>
                </p:nvSpPr>
                <p:spPr>
                  <a:xfrm>
                    <a:off x="935180" y="2347683"/>
                    <a:ext cx="157163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39" name="Group 73"/>
                <p:cNvGrpSpPr>
                  <a:grpSpLocks/>
                </p:cNvGrpSpPr>
                <p:nvPr/>
              </p:nvGrpSpPr>
              <p:grpSpPr bwMode="auto">
                <a:xfrm>
                  <a:off x="2592780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46" name="Picture 126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28" name="Down Arrow 127"/>
                  <p:cNvSpPr/>
                  <p:nvPr/>
                </p:nvSpPr>
                <p:spPr>
                  <a:xfrm>
                    <a:off x="935936" y="2347683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40" name="Group 76"/>
                <p:cNvGrpSpPr>
                  <a:grpSpLocks/>
                </p:cNvGrpSpPr>
                <p:nvPr/>
              </p:nvGrpSpPr>
              <p:grpSpPr bwMode="auto">
                <a:xfrm>
                  <a:off x="3486035" y="2367648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44" name="Picture 12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26" name="Down Arrow 125"/>
                  <p:cNvSpPr/>
                  <p:nvPr/>
                </p:nvSpPr>
                <p:spPr>
                  <a:xfrm>
                    <a:off x="936444" y="2348134"/>
                    <a:ext cx="174625" cy="239690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41" name="Group 79"/>
                <p:cNvGrpSpPr>
                  <a:grpSpLocks/>
                </p:cNvGrpSpPr>
                <p:nvPr/>
              </p:nvGrpSpPr>
              <p:grpSpPr bwMode="auto">
                <a:xfrm>
                  <a:off x="4343582" y="2362614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42" name="Picture 12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24" name="Down Arrow 123"/>
                  <p:cNvSpPr/>
                  <p:nvPr/>
                </p:nvSpPr>
                <p:spPr>
                  <a:xfrm>
                    <a:off x="936147" y="2365866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45069" name="Group 133"/>
            <p:cNvGrpSpPr>
              <a:grpSpLocks/>
            </p:cNvGrpSpPr>
            <p:nvPr/>
          </p:nvGrpSpPr>
          <p:grpSpPr bwMode="auto">
            <a:xfrm>
              <a:off x="760966" y="5265370"/>
              <a:ext cx="8024405" cy="444352"/>
              <a:chOff x="778837" y="4315705"/>
              <a:chExt cx="8024405" cy="444352"/>
            </a:xfrm>
          </p:grpSpPr>
          <p:grpSp>
            <p:nvGrpSpPr>
              <p:cNvPr id="45103" name="Group 100"/>
              <p:cNvGrpSpPr>
                <a:grpSpLocks/>
              </p:cNvGrpSpPr>
              <p:nvPr/>
            </p:nvGrpSpPr>
            <p:grpSpPr bwMode="auto">
              <a:xfrm>
                <a:off x="778837" y="4331595"/>
                <a:ext cx="3708144" cy="428462"/>
                <a:chOff x="873105" y="2362614"/>
                <a:chExt cx="3708144" cy="428462"/>
              </a:xfrm>
            </p:grpSpPr>
            <p:grpSp>
              <p:nvGrpSpPr>
                <p:cNvPr id="45120" name="Group 69"/>
                <p:cNvGrpSpPr>
                  <a:grpSpLocks/>
                </p:cNvGrpSpPr>
                <p:nvPr/>
              </p:nvGrpSpPr>
              <p:grpSpPr bwMode="auto">
                <a:xfrm>
                  <a:off x="873105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33" name="Picture 16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6" name="Down Arrow 165"/>
                  <p:cNvSpPr/>
                  <p:nvPr/>
                </p:nvSpPr>
                <p:spPr>
                  <a:xfrm>
                    <a:off x="936605" y="2366288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21" name="Group 70"/>
                <p:cNvGrpSpPr>
                  <a:grpSpLocks/>
                </p:cNvGrpSpPr>
                <p:nvPr/>
              </p:nvGrpSpPr>
              <p:grpSpPr bwMode="auto">
                <a:xfrm>
                  <a:off x="1717236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31" name="Picture 16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4" name="Down Arrow 163"/>
                  <p:cNvSpPr/>
                  <p:nvPr/>
                </p:nvSpPr>
                <p:spPr>
                  <a:xfrm>
                    <a:off x="935436" y="2366288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22" name="Group 73"/>
                <p:cNvGrpSpPr>
                  <a:grpSpLocks/>
                </p:cNvGrpSpPr>
                <p:nvPr/>
              </p:nvGrpSpPr>
              <p:grpSpPr bwMode="auto">
                <a:xfrm>
                  <a:off x="2592780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29" name="Picture 16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" name="Down Arrow 161"/>
                  <p:cNvSpPr/>
                  <p:nvPr/>
                </p:nvSpPr>
                <p:spPr>
                  <a:xfrm>
                    <a:off x="936192" y="2366288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23" name="Group 76"/>
                <p:cNvGrpSpPr>
                  <a:grpSpLocks/>
                </p:cNvGrpSpPr>
                <p:nvPr/>
              </p:nvGrpSpPr>
              <p:grpSpPr bwMode="auto">
                <a:xfrm>
                  <a:off x="3486035" y="2367648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27" name="Picture 15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0" name="Down Arrow 159"/>
                  <p:cNvSpPr/>
                  <p:nvPr/>
                </p:nvSpPr>
                <p:spPr>
                  <a:xfrm>
                    <a:off x="936700" y="2366739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24" name="Group 79"/>
                <p:cNvGrpSpPr>
                  <a:grpSpLocks/>
                </p:cNvGrpSpPr>
                <p:nvPr/>
              </p:nvGrpSpPr>
              <p:grpSpPr bwMode="auto">
                <a:xfrm>
                  <a:off x="4343582" y="2362614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25" name="Picture 156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8" name="Down Arrow 157"/>
                  <p:cNvSpPr/>
                  <p:nvPr/>
                </p:nvSpPr>
                <p:spPr>
                  <a:xfrm>
                    <a:off x="936403" y="2367011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</p:grpSp>
          <p:grpSp>
            <p:nvGrpSpPr>
              <p:cNvPr id="45104" name="Group 116"/>
              <p:cNvGrpSpPr>
                <a:grpSpLocks/>
              </p:cNvGrpSpPr>
              <p:nvPr/>
            </p:nvGrpSpPr>
            <p:grpSpPr bwMode="auto">
              <a:xfrm>
                <a:off x="5095098" y="4315705"/>
                <a:ext cx="3708144" cy="428462"/>
                <a:chOff x="873105" y="2362614"/>
                <a:chExt cx="3708144" cy="428462"/>
              </a:xfrm>
            </p:grpSpPr>
            <p:grpSp>
              <p:nvGrpSpPr>
                <p:cNvPr id="45105" name="Group 69"/>
                <p:cNvGrpSpPr>
                  <a:grpSpLocks/>
                </p:cNvGrpSpPr>
                <p:nvPr/>
              </p:nvGrpSpPr>
              <p:grpSpPr bwMode="auto">
                <a:xfrm>
                  <a:off x="873105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18" name="Picture 14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1" name="Down Arrow 150"/>
                  <p:cNvSpPr/>
                  <p:nvPr/>
                </p:nvSpPr>
                <p:spPr>
                  <a:xfrm>
                    <a:off x="936757" y="2366304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06" name="Group 70"/>
                <p:cNvGrpSpPr>
                  <a:grpSpLocks/>
                </p:cNvGrpSpPr>
                <p:nvPr/>
              </p:nvGrpSpPr>
              <p:grpSpPr bwMode="auto">
                <a:xfrm>
                  <a:off x="1717236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16" name="Picture 14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9" name="Down Arrow 148"/>
                  <p:cNvSpPr/>
                  <p:nvPr/>
                </p:nvSpPr>
                <p:spPr>
                  <a:xfrm>
                    <a:off x="935589" y="2366304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07" name="Group 73"/>
                <p:cNvGrpSpPr>
                  <a:grpSpLocks/>
                </p:cNvGrpSpPr>
                <p:nvPr/>
              </p:nvGrpSpPr>
              <p:grpSpPr bwMode="auto">
                <a:xfrm>
                  <a:off x="2592780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14" name="Picture 14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7" name="Down Arrow 146"/>
                  <p:cNvSpPr/>
                  <p:nvPr/>
                </p:nvSpPr>
                <p:spPr>
                  <a:xfrm>
                    <a:off x="936345" y="2366304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08" name="Group 76"/>
                <p:cNvGrpSpPr>
                  <a:grpSpLocks/>
                </p:cNvGrpSpPr>
                <p:nvPr/>
              </p:nvGrpSpPr>
              <p:grpSpPr bwMode="auto">
                <a:xfrm>
                  <a:off x="3486035" y="2367648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12" name="Picture 14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5" name="Down Arrow 144"/>
                  <p:cNvSpPr/>
                  <p:nvPr/>
                </p:nvSpPr>
                <p:spPr>
                  <a:xfrm>
                    <a:off x="936852" y="2366755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109" name="Group 79"/>
                <p:cNvGrpSpPr>
                  <a:grpSpLocks/>
                </p:cNvGrpSpPr>
                <p:nvPr/>
              </p:nvGrpSpPr>
              <p:grpSpPr bwMode="auto">
                <a:xfrm>
                  <a:off x="4343582" y="2362614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10" name="Picture 14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3" name="Down Arrow 142"/>
                  <p:cNvSpPr/>
                  <p:nvPr/>
                </p:nvSpPr>
                <p:spPr>
                  <a:xfrm>
                    <a:off x="936555" y="2367027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45070" name="Group 166"/>
            <p:cNvGrpSpPr>
              <a:grpSpLocks/>
            </p:cNvGrpSpPr>
            <p:nvPr/>
          </p:nvGrpSpPr>
          <p:grpSpPr bwMode="auto">
            <a:xfrm>
              <a:off x="778837" y="6413648"/>
              <a:ext cx="8024405" cy="444352"/>
              <a:chOff x="778837" y="4315705"/>
              <a:chExt cx="8024405" cy="444352"/>
            </a:xfrm>
          </p:grpSpPr>
          <p:grpSp>
            <p:nvGrpSpPr>
              <p:cNvPr id="45071" name="Group 100"/>
              <p:cNvGrpSpPr>
                <a:grpSpLocks/>
              </p:cNvGrpSpPr>
              <p:nvPr/>
            </p:nvGrpSpPr>
            <p:grpSpPr bwMode="auto">
              <a:xfrm>
                <a:off x="778837" y="4331595"/>
                <a:ext cx="3708144" cy="428462"/>
                <a:chOff x="873105" y="2362614"/>
                <a:chExt cx="3708144" cy="428462"/>
              </a:xfrm>
            </p:grpSpPr>
            <p:grpSp>
              <p:nvGrpSpPr>
                <p:cNvPr id="45088" name="Group 69"/>
                <p:cNvGrpSpPr>
                  <a:grpSpLocks/>
                </p:cNvGrpSpPr>
                <p:nvPr/>
              </p:nvGrpSpPr>
              <p:grpSpPr bwMode="auto">
                <a:xfrm>
                  <a:off x="873105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101" name="Picture 19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9" name="Down Arrow 198"/>
                  <p:cNvSpPr/>
                  <p:nvPr/>
                </p:nvSpPr>
                <p:spPr>
                  <a:xfrm>
                    <a:off x="936196" y="2348206"/>
                    <a:ext cx="174625" cy="23968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089" name="Group 70"/>
                <p:cNvGrpSpPr>
                  <a:grpSpLocks/>
                </p:cNvGrpSpPr>
                <p:nvPr/>
              </p:nvGrpSpPr>
              <p:grpSpPr bwMode="auto">
                <a:xfrm>
                  <a:off x="1717236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099" name="Picture 19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7" name="Down Arrow 196"/>
                  <p:cNvSpPr/>
                  <p:nvPr/>
                </p:nvSpPr>
                <p:spPr>
                  <a:xfrm>
                    <a:off x="935028" y="2348206"/>
                    <a:ext cx="157162" cy="23968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090" name="Group 73"/>
                <p:cNvGrpSpPr>
                  <a:grpSpLocks/>
                </p:cNvGrpSpPr>
                <p:nvPr/>
              </p:nvGrpSpPr>
              <p:grpSpPr bwMode="auto">
                <a:xfrm>
                  <a:off x="2592780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097" name="Picture 19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5" name="Down Arrow 194"/>
                  <p:cNvSpPr/>
                  <p:nvPr/>
                </p:nvSpPr>
                <p:spPr>
                  <a:xfrm>
                    <a:off x="935784" y="2348206"/>
                    <a:ext cx="174625" cy="23968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091" name="Group 76"/>
                <p:cNvGrpSpPr>
                  <a:grpSpLocks/>
                </p:cNvGrpSpPr>
                <p:nvPr/>
              </p:nvGrpSpPr>
              <p:grpSpPr bwMode="auto">
                <a:xfrm>
                  <a:off x="3486035" y="2367648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095" name="Picture 19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3" name="Down Arrow 192"/>
                  <p:cNvSpPr/>
                  <p:nvPr/>
                </p:nvSpPr>
                <p:spPr>
                  <a:xfrm>
                    <a:off x="936291" y="2366118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092" name="Group 79"/>
                <p:cNvGrpSpPr>
                  <a:grpSpLocks/>
                </p:cNvGrpSpPr>
                <p:nvPr/>
              </p:nvGrpSpPr>
              <p:grpSpPr bwMode="auto">
                <a:xfrm>
                  <a:off x="4343582" y="2362614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093" name="Picture 18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1" name="Down Arrow 190"/>
                  <p:cNvSpPr/>
                  <p:nvPr/>
                </p:nvSpPr>
                <p:spPr>
                  <a:xfrm>
                    <a:off x="935994" y="2366389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</p:grpSp>
          <p:grpSp>
            <p:nvGrpSpPr>
              <p:cNvPr id="45072" name="Group 116"/>
              <p:cNvGrpSpPr>
                <a:grpSpLocks/>
              </p:cNvGrpSpPr>
              <p:nvPr/>
            </p:nvGrpSpPr>
            <p:grpSpPr bwMode="auto">
              <a:xfrm>
                <a:off x="5095098" y="4315705"/>
                <a:ext cx="3708144" cy="428462"/>
                <a:chOff x="873105" y="2362614"/>
                <a:chExt cx="3708144" cy="428462"/>
              </a:xfrm>
            </p:grpSpPr>
            <p:grpSp>
              <p:nvGrpSpPr>
                <p:cNvPr id="45073" name="Group 69"/>
                <p:cNvGrpSpPr>
                  <a:grpSpLocks/>
                </p:cNvGrpSpPr>
                <p:nvPr/>
              </p:nvGrpSpPr>
              <p:grpSpPr bwMode="auto">
                <a:xfrm>
                  <a:off x="873105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086" name="Picture 18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4" name="Down Arrow 183"/>
                  <p:cNvSpPr/>
                  <p:nvPr/>
                </p:nvSpPr>
                <p:spPr>
                  <a:xfrm>
                    <a:off x="936349" y="2348222"/>
                    <a:ext cx="174625" cy="23968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074" name="Group 70"/>
                <p:cNvGrpSpPr>
                  <a:grpSpLocks/>
                </p:cNvGrpSpPr>
                <p:nvPr/>
              </p:nvGrpSpPr>
              <p:grpSpPr bwMode="auto">
                <a:xfrm>
                  <a:off x="1717236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084" name="Picture 18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2" name="Down Arrow 181"/>
                  <p:cNvSpPr/>
                  <p:nvPr/>
                </p:nvSpPr>
                <p:spPr>
                  <a:xfrm>
                    <a:off x="935180" y="2348222"/>
                    <a:ext cx="157163" cy="23968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075" name="Group 73"/>
                <p:cNvGrpSpPr>
                  <a:grpSpLocks/>
                </p:cNvGrpSpPr>
                <p:nvPr/>
              </p:nvGrpSpPr>
              <p:grpSpPr bwMode="auto">
                <a:xfrm>
                  <a:off x="2592780" y="2366512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082" name="Picture 17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0" name="Down Arrow 179"/>
                  <p:cNvSpPr/>
                  <p:nvPr/>
                </p:nvSpPr>
                <p:spPr>
                  <a:xfrm>
                    <a:off x="935936" y="2348222"/>
                    <a:ext cx="174625" cy="23968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076" name="Group 76"/>
                <p:cNvGrpSpPr>
                  <a:grpSpLocks/>
                </p:cNvGrpSpPr>
                <p:nvPr/>
              </p:nvGrpSpPr>
              <p:grpSpPr bwMode="auto">
                <a:xfrm>
                  <a:off x="3486035" y="2367648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080" name="Picture 176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8" name="Down Arrow 177"/>
                  <p:cNvSpPr/>
                  <p:nvPr/>
                </p:nvSpPr>
                <p:spPr>
                  <a:xfrm>
                    <a:off x="936444" y="2366134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5077" name="Group 79"/>
                <p:cNvGrpSpPr>
                  <a:grpSpLocks/>
                </p:cNvGrpSpPr>
                <p:nvPr/>
              </p:nvGrpSpPr>
              <p:grpSpPr bwMode="auto">
                <a:xfrm>
                  <a:off x="4343582" y="2362614"/>
                  <a:ext cx="237667" cy="423428"/>
                  <a:chOff x="873105" y="2366512"/>
                  <a:chExt cx="237667" cy="423428"/>
                </a:xfrm>
              </p:grpSpPr>
              <p:pic>
                <p:nvPicPr>
                  <p:cNvPr id="45078" name="Picture 17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3105" y="2431648"/>
                    <a:ext cx="237667" cy="358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6" name="Down Arrow 175"/>
                  <p:cNvSpPr/>
                  <p:nvPr/>
                </p:nvSpPr>
                <p:spPr>
                  <a:xfrm>
                    <a:off x="936147" y="2366405"/>
                    <a:ext cx="174625" cy="222229"/>
                  </a:xfrm>
                  <a:prstGeom prst="downArrow">
                    <a:avLst/>
                  </a:prstGeom>
                  <a:solidFill>
                    <a:srgbClr val="FF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</p:grpSp>
        </p:grpSp>
      </p:grpSp>
      <p:sp>
        <p:nvSpPr>
          <p:cNvPr id="201" name="Cloud Callout 200"/>
          <p:cNvSpPr/>
          <p:nvPr/>
        </p:nvSpPr>
        <p:spPr>
          <a:xfrm>
            <a:off x="3309938" y="3883025"/>
            <a:ext cx="5129212" cy="2324100"/>
          </a:xfrm>
          <a:prstGeom prst="cloudCallout">
            <a:avLst>
              <a:gd name="adj1" fmla="val -15967"/>
              <a:gd name="adj2" fmla="val 48956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dirty="0"/>
              <a:t>What if only </a:t>
            </a:r>
            <a:r>
              <a:rPr lang="en-US" sz="3500" b="1" dirty="0">
                <a:solidFill>
                  <a:srgbClr val="FFFF00"/>
                </a:solidFill>
              </a:rPr>
              <a:t>one</a:t>
            </a:r>
            <a:r>
              <a:rPr lang="en-US" sz="3500" dirty="0"/>
              <a:t> soldier has the disease?</a:t>
            </a:r>
          </a:p>
        </p:txBody>
      </p:sp>
      <p:sp>
        <p:nvSpPr>
          <p:cNvPr id="202" name="Cloud Callout 201"/>
          <p:cNvSpPr/>
          <p:nvPr/>
        </p:nvSpPr>
        <p:spPr>
          <a:xfrm>
            <a:off x="577850" y="1417638"/>
            <a:ext cx="3716338" cy="2935287"/>
          </a:xfrm>
          <a:prstGeom prst="cloudCallout">
            <a:avLst>
              <a:gd name="adj1" fmla="val -15868"/>
              <a:gd name="adj2" fmla="val 48409"/>
            </a:avLst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Can pool blood samples and check if at least one soldier has the disease</a:t>
            </a:r>
          </a:p>
        </p:txBody>
      </p:sp>
      <p:sp>
        <p:nvSpPr>
          <p:cNvPr id="45065" name="Slide Number Placeholder 19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DE102C-E19C-B546-8C97-4F9CEF4F1322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212315"/>
      </p:ext>
    </p:extLst>
  </p:cSld>
  <p:clrMapOvr>
    <a:masterClrMapping/>
  </p:clrMapOvr>
  <p:transition xmlns:p14="http://schemas.microsoft.com/office/powerpoint/2010/main" advTm="5705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Compressed Sensing</a:t>
            </a:r>
          </a:p>
        </p:txBody>
      </p:sp>
      <p:sp>
        <p:nvSpPr>
          <p:cNvPr id="4608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FDF7555-A7D0-6145-BFA7-B1903D0D63E8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46083" name="Picture 6" descr="Picture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1063"/>
            <a:ext cx="9144000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7"/>
          <p:cNvSpPr txBox="1">
            <a:spLocks noChangeArrowheads="1"/>
          </p:cNvSpPr>
          <p:nvPr/>
        </p:nvSpPr>
        <p:spPr bwMode="auto">
          <a:xfrm>
            <a:off x="2743200" y="2057400"/>
            <a:ext cx="38417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http://www-stat.stanford.edu/~candes/stats330/index.shtml</a:t>
            </a:r>
          </a:p>
        </p:txBody>
      </p:sp>
    </p:spTree>
    <p:extLst>
      <p:ext uri="{BB962C8B-B14F-4D97-AF65-F5344CB8AC3E}">
        <p14:creationId xmlns:p14="http://schemas.microsoft.com/office/powerpoint/2010/main" val="3201504172"/>
      </p:ext>
    </p:extLst>
  </p:cSld>
  <p:clrMapOvr>
    <a:masterClrMapping/>
  </p:clrMapOvr>
  <p:transition xmlns:p14="http://schemas.microsoft.com/office/powerpoint/2010/main" advTm="38383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Moving your data to the cloud</a:t>
            </a:r>
          </a:p>
        </p:txBody>
      </p:sp>
      <p:sp>
        <p:nvSpPr>
          <p:cNvPr id="4710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441B77E-D38E-4A49-819E-41F8928FDE1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4710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19431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Box 6"/>
          <p:cNvSpPr txBox="1">
            <a:spLocks noChangeArrowheads="1"/>
          </p:cNvSpPr>
          <p:nvPr/>
        </p:nvSpPr>
        <p:spPr bwMode="auto">
          <a:xfrm>
            <a:off x="685800" y="5257800"/>
            <a:ext cx="21367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http://1sdiresource.com/pile.jpg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200400" y="2286000"/>
            <a:ext cx="5943600" cy="2895600"/>
            <a:chOff x="3200400" y="2286000"/>
            <a:chExt cx="5943600" cy="2895600"/>
          </a:xfrm>
        </p:grpSpPr>
        <p:pic>
          <p:nvPicPr>
            <p:cNvPr id="47110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2654300"/>
              <a:ext cx="38100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1" name="TextBox 8"/>
            <p:cNvSpPr txBox="1">
              <a:spLocks noChangeArrowheads="1"/>
            </p:cNvSpPr>
            <p:nvPr/>
          </p:nvSpPr>
          <p:spPr bwMode="auto">
            <a:xfrm>
              <a:off x="4599166" y="2286000"/>
              <a:ext cx="45448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http://myhosting.com/blog/2011/06/cloud-storage-vps-vps-remote-fill-storage/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3200400" y="3657600"/>
              <a:ext cx="1600200" cy="9144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6412628"/>
      </p:ext>
    </p:extLst>
  </p:cSld>
  <p:clrMapOvr>
    <a:masterClrMapping/>
  </p:clrMapOvr>
  <p:transition xmlns:p14="http://schemas.microsoft.com/office/powerpoint/2010/main" advTm="1193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if the cloud was bad?</a:t>
            </a:r>
          </a:p>
        </p:txBody>
      </p:sp>
      <p:sp>
        <p:nvSpPr>
          <p:cNvPr id="4813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EE280B-FF74-ED4C-99E1-2B7245A2DCF3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19431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524000"/>
            <a:ext cx="49180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Box 12"/>
          <p:cNvSpPr txBox="1">
            <a:spLocks noChangeArrowheads="1"/>
          </p:cNvSpPr>
          <p:nvPr/>
        </p:nvSpPr>
        <p:spPr bwMode="auto">
          <a:xfrm>
            <a:off x="3911600" y="3581400"/>
            <a:ext cx="523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http://area.autodesk.com/userdata/forum/h/harry_potter_clouds_scene.jpg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8381"/>
      </p:ext>
    </p:extLst>
  </p:cSld>
  <p:clrMapOvr>
    <a:masterClrMapping/>
  </p:clrMapOvr>
  <p:transition xmlns:p14="http://schemas.microsoft.com/office/powerpoint/2010/main" advTm="915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6.2963E-6 L 0.46667 -0.23333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It all comes back to the same thing</a:t>
            </a:r>
          </a:p>
        </p:txBody>
      </p:sp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AF4A354-A430-3447-B5A3-9D782E2ED28F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pSp>
        <p:nvGrpSpPr>
          <p:cNvPr id="49155" name="Group 19"/>
          <p:cNvGrpSpPr>
            <a:grpSpLocks/>
          </p:cNvGrpSpPr>
          <p:nvPr/>
        </p:nvGrpSpPr>
        <p:grpSpPr bwMode="auto">
          <a:xfrm>
            <a:off x="1752600" y="1371600"/>
            <a:ext cx="6096000" cy="1295400"/>
            <a:chOff x="609600" y="1263650"/>
            <a:chExt cx="8305800" cy="2001838"/>
          </a:xfrm>
        </p:grpSpPr>
        <p:pic>
          <p:nvPicPr>
            <p:cNvPr id="11" name="Picture 4" descr="MCj0311294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67181" y="1447643"/>
              <a:ext cx="1728211" cy="1817845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3" name="Picture 3" descr="MCj02341320000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34494" y="1295543"/>
              <a:ext cx="912773" cy="681999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4" name="Picture 1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695486" y="1599744"/>
              <a:ext cx="1219914" cy="1209443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5" name="Picture 2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618327" y="1675793"/>
              <a:ext cx="975500" cy="114320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6" name="Picture 2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723567" y="1903945"/>
              <a:ext cx="1373486" cy="84391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7" name="Picture 20" descr="Picture 3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09600" y="1263650"/>
              <a:ext cx="990640" cy="1251149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3047266" y="1599744"/>
              <a:ext cx="1068507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ounded Rectangle 25"/>
          <p:cNvSpPr/>
          <p:nvPr/>
        </p:nvSpPr>
        <p:spPr bwMode="auto">
          <a:xfrm>
            <a:off x="1447800" y="1219200"/>
            <a:ext cx="6705600" cy="1676400"/>
          </a:xfrm>
          <a:prstGeom prst="roundRect">
            <a:avLst/>
          </a:prstGeom>
          <a:noFill/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9157" name="Group 30"/>
          <p:cNvGrpSpPr>
            <a:grpSpLocks/>
          </p:cNvGrpSpPr>
          <p:nvPr/>
        </p:nvGrpSpPr>
        <p:grpSpPr bwMode="auto">
          <a:xfrm>
            <a:off x="228600" y="3048000"/>
            <a:ext cx="1524000" cy="2362200"/>
            <a:chOff x="228600" y="3048000"/>
            <a:chExt cx="1524000" cy="2362200"/>
          </a:xfrm>
        </p:grpSpPr>
        <p:grpSp>
          <p:nvGrpSpPr>
            <p:cNvPr id="49176" name="Group 9"/>
            <p:cNvGrpSpPr>
              <a:grpSpLocks/>
            </p:cNvGrpSpPr>
            <p:nvPr/>
          </p:nvGrpSpPr>
          <p:grpSpPr bwMode="auto">
            <a:xfrm>
              <a:off x="457200" y="3208338"/>
              <a:ext cx="1125537" cy="2049462"/>
              <a:chOff x="2151063" y="1839913"/>
              <a:chExt cx="1506537" cy="2582862"/>
            </a:xfrm>
          </p:grpSpPr>
          <p:pic>
            <p:nvPicPr>
              <p:cNvPr id="49178" name="Picture 3" descr="army-dot-mil.jp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1063" y="1839913"/>
                <a:ext cx="1506537" cy="1107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179" name="Picture 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600" y="3429000"/>
                <a:ext cx="797418" cy="993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Down Arrow 8"/>
              <p:cNvSpPr/>
              <p:nvPr/>
            </p:nvSpPr>
            <p:spPr bwMode="auto">
              <a:xfrm>
                <a:off x="2743904" y="2972291"/>
                <a:ext cx="325105" cy="456152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228600" y="3048000"/>
              <a:ext cx="1524000" cy="2362200"/>
            </a:xfrm>
            <a:prstGeom prst="roundRect">
              <a:avLst/>
            </a:prstGeom>
            <a:noFill/>
            <a:ln w="57150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9158" name="Group 31"/>
          <p:cNvGrpSpPr>
            <a:grpSpLocks/>
          </p:cNvGrpSpPr>
          <p:nvPr/>
        </p:nvGrpSpPr>
        <p:grpSpPr bwMode="auto">
          <a:xfrm>
            <a:off x="7010400" y="3200400"/>
            <a:ext cx="2057400" cy="1524000"/>
            <a:chOff x="6858000" y="3048000"/>
            <a:chExt cx="2057400" cy="1524000"/>
          </a:xfrm>
        </p:grpSpPr>
        <p:pic>
          <p:nvPicPr>
            <p:cNvPr id="49174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3048000"/>
              <a:ext cx="1905000" cy="126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ounded Rectangle 28"/>
            <p:cNvSpPr/>
            <p:nvPr/>
          </p:nvSpPr>
          <p:spPr>
            <a:xfrm>
              <a:off x="6858000" y="3048000"/>
              <a:ext cx="1905000" cy="1524000"/>
            </a:xfrm>
            <a:prstGeom prst="roundRect">
              <a:avLst/>
            </a:prstGeom>
            <a:noFill/>
            <a:ln w="57150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9159" name="Group 32"/>
          <p:cNvGrpSpPr>
            <a:grpSpLocks/>
          </p:cNvGrpSpPr>
          <p:nvPr/>
        </p:nvGrpSpPr>
        <p:grpSpPr bwMode="auto">
          <a:xfrm>
            <a:off x="2133600" y="4953000"/>
            <a:ext cx="5334000" cy="1752600"/>
            <a:chOff x="2133600" y="4648200"/>
            <a:chExt cx="5334000" cy="1752600"/>
          </a:xfrm>
        </p:grpSpPr>
        <p:pic>
          <p:nvPicPr>
            <p:cNvPr id="49172" name="Picture 24" descr="Picture 3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4724400"/>
              <a:ext cx="5029200" cy="1666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ounded Rectangle 29"/>
            <p:cNvSpPr/>
            <p:nvPr/>
          </p:nvSpPr>
          <p:spPr>
            <a:xfrm>
              <a:off x="2133600" y="4648200"/>
              <a:ext cx="5334000" cy="1752600"/>
            </a:xfrm>
            <a:prstGeom prst="roundRect">
              <a:avLst/>
            </a:prstGeom>
            <a:noFill/>
            <a:ln w="57150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2438400" y="3429000"/>
            <a:ext cx="2895600" cy="1143000"/>
            <a:chOff x="2286000" y="3429000"/>
            <a:chExt cx="2895600" cy="1143000"/>
          </a:xfrm>
        </p:grpSpPr>
        <p:sp>
          <p:nvSpPr>
            <p:cNvPr id="34" name="Rounded Rectangle 33"/>
            <p:cNvSpPr/>
            <p:nvPr/>
          </p:nvSpPr>
          <p:spPr>
            <a:xfrm>
              <a:off x="2286000" y="3429000"/>
              <a:ext cx="2895600" cy="11430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71" name="TextBox 34"/>
            <p:cNvSpPr txBox="1">
              <a:spLocks noChangeArrowheads="1"/>
            </p:cNvSpPr>
            <p:nvPr/>
          </p:nvSpPr>
          <p:spPr bwMode="auto">
            <a:xfrm>
              <a:off x="2436639" y="3697069"/>
              <a:ext cx="916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bg1"/>
                  </a:solidFill>
                </a:rPr>
                <a:t>Coding</a:t>
              </a:r>
            </a:p>
            <a:p>
              <a:pPr eaLnBrk="1" hangingPunct="1"/>
              <a:r>
                <a:rPr lang="en-US" sz="1800">
                  <a:solidFill>
                    <a:schemeClr val="bg1"/>
                  </a:solidFill>
                </a:rPr>
                <a:t>Theory</a:t>
              </a: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3733800" y="3200400"/>
            <a:ext cx="2971800" cy="1600200"/>
          </a:xfrm>
          <a:prstGeom prst="roundRect">
            <a:avLst/>
          </a:prstGeom>
          <a:solidFill>
            <a:schemeClr val="accent3">
              <a:lumMod val="7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162" name="TextBox 37"/>
          <p:cNvSpPr txBox="1">
            <a:spLocks noChangeArrowheads="1"/>
          </p:cNvSpPr>
          <p:nvPr/>
        </p:nvSpPr>
        <p:spPr bwMode="auto">
          <a:xfrm>
            <a:off x="5334000" y="3657600"/>
            <a:ext cx="1325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FFFF"/>
                </a:solidFill>
              </a:rPr>
              <a:t>Complexity</a:t>
            </a:r>
          </a:p>
          <a:p>
            <a:pPr algn="ctr" eaLnBrk="1" hangingPunct="1"/>
            <a:r>
              <a:rPr lang="en-US" sz="1800">
                <a:solidFill>
                  <a:srgbClr val="FFFFFF"/>
                </a:solidFill>
              </a:rPr>
              <a:t>Theory</a:t>
            </a:r>
          </a:p>
        </p:txBody>
      </p: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3733800" y="3429000"/>
            <a:ext cx="1600200" cy="1143000"/>
            <a:chOff x="5791200" y="3810000"/>
            <a:chExt cx="1600200" cy="1143000"/>
          </a:xfrm>
        </p:grpSpPr>
        <p:sp>
          <p:nvSpPr>
            <p:cNvPr id="40" name="Rounded Rectangle 39"/>
            <p:cNvSpPr/>
            <p:nvPr/>
          </p:nvSpPr>
          <p:spPr>
            <a:xfrm>
              <a:off x="5791200" y="3810000"/>
              <a:ext cx="1600200" cy="11430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169" name="TextBox 38"/>
            <p:cNvSpPr txBox="1">
              <a:spLocks noChangeArrowheads="1"/>
            </p:cNvSpPr>
            <p:nvPr/>
          </p:nvSpPr>
          <p:spPr bwMode="auto">
            <a:xfrm>
              <a:off x="5867400" y="4078069"/>
              <a:ext cx="142865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LIST</a:t>
              </a:r>
            </a:p>
            <a:p>
              <a:pPr algn="ctr" eaLnBrk="1" hangingPunct="1"/>
              <a:r>
                <a:rPr lang="en-US" sz="1800"/>
                <a:t>DECODING</a:t>
              </a:r>
            </a:p>
          </p:txBody>
        </p:sp>
      </p:grpSp>
      <p:cxnSp>
        <p:nvCxnSpPr>
          <p:cNvPr id="43" name="Straight Arrow Connector 42"/>
          <p:cNvCxnSpPr>
            <a:stCxn id="40" idx="0"/>
          </p:cNvCxnSpPr>
          <p:nvPr/>
        </p:nvCxnSpPr>
        <p:spPr bwMode="auto">
          <a:xfrm rot="16200000" flipV="1">
            <a:off x="4248150" y="3143250"/>
            <a:ext cx="533400" cy="38100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1"/>
          </p:cNvCxnSpPr>
          <p:nvPr/>
        </p:nvCxnSpPr>
        <p:spPr bwMode="auto">
          <a:xfrm rot="10800000" flipV="1">
            <a:off x="1752600" y="4000500"/>
            <a:ext cx="1981200" cy="38100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3"/>
            <a:endCxn id="29" idx="1"/>
          </p:cNvCxnSpPr>
          <p:nvPr/>
        </p:nvCxnSpPr>
        <p:spPr bwMode="auto">
          <a:xfrm flipV="1">
            <a:off x="5334000" y="3962400"/>
            <a:ext cx="1676400" cy="38100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2"/>
          </p:cNvCxnSpPr>
          <p:nvPr/>
        </p:nvCxnSpPr>
        <p:spPr bwMode="auto">
          <a:xfrm rot="16200000" flipH="1">
            <a:off x="4362450" y="4743450"/>
            <a:ext cx="381000" cy="38100"/>
          </a:xfrm>
          <a:prstGeom prst="straightConnector1">
            <a:avLst/>
          </a:prstGeom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75851943"/>
      </p:ext>
    </p:extLst>
  </p:cSld>
  <p:clrMapOvr>
    <a:masterClrMapping/>
  </p:clrMapOvr>
  <p:transition xmlns:p14="http://schemas.microsoft.com/office/powerpoint/2010/main" advTm="5251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Passwords</a:t>
            </a:r>
          </a:p>
        </p:txBody>
      </p:sp>
      <p:pic>
        <p:nvPicPr>
          <p:cNvPr id="50178" name="Picture 2" descr="Screen Shot 2012-06-21 at 8.59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868863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749925" y="1733550"/>
            <a:ext cx="2251075" cy="400050"/>
            <a:chOff x="5486400" y="1733490"/>
            <a:chExt cx="2250369" cy="400110"/>
          </a:xfrm>
        </p:grpSpPr>
        <p:sp>
          <p:nvSpPr>
            <p:cNvPr id="7" name="Plus 6"/>
            <p:cNvSpPr/>
            <p:nvPr/>
          </p:nvSpPr>
          <p:spPr>
            <a:xfrm>
              <a:off x="5486400" y="1752543"/>
              <a:ext cx="380881" cy="381057"/>
            </a:xfrm>
            <a:prstGeom prst="mathPlus">
              <a:avLst/>
            </a:prstGeom>
            <a:solidFill>
              <a:srgbClr val="61C4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190" name="TextBox 7"/>
            <p:cNvSpPr txBox="1">
              <a:spLocks noChangeArrowheads="1"/>
            </p:cNvSpPr>
            <p:nvPr/>
          </p:nvSpPr>
          <p:spPr bwMode="auto">
            <a:xfrm>
              <a:off x="6096000" y="1733490"/>
              <a:ext cx="164076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latin typeface="Calibri" charset="0"/>
                </a:rPr>
                <a:t>Fast matching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738813" y="2419350"/>
            <a:ext cx="1500187" cy="400050"/>
            <a:chOff x="5486400" y="1733490"/>
            <a:chExt cx="1499963" cy="400110"/>
          </a:xfrm>
        </p:grpSpPr>
        <p:sp>
          <p:nvSpPr>
            <p:cNvPr id="11" name="Plus 10"/>
            <p:cNvSpPr/>
            <p:nvPr/>
          </p:nvSpPr>
          <p:spPr>
            <a:xfrm>
              <a:off x="5486400" y="1752543"/>
              <a:ext cx="380943" cy="381057"/>
            </a:xfrm>
            <a:prstGeom prst="mathPlus">
              <a:avLst/>
            </a:prstGeom>
            <a:solidFill>
              <a:srgbClr val="61C4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188" name="TextBox 11"/>
            <p:cNvSpPr txBox="1">
              <a:spLocks noChangeArrowheads="1"/>
            </p:cNvSpPr>
            <p:nvPr/>
          </p:nvSpPr>
          <p:spPr bwMode="auto">
            <a:xfrm>
              <a:off x="6096000" y="1733490"/>
              <a:ext cx="8903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latin typeface="Calibri" charset="0"/>
                </a:rPr>
                <a:t>Secure</a:t>
              </a: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5715000" y="3105150"/>
            <a:ext cx="2138363" cy="400050"/>
            <a:chOff x="5486400" y="1733490"/>
            <a:chExt cx="2137783" cy="400110"/>
          </a:xfrm>
        </p:grpSpPr>
        <p:sp>
          <p:nvSpPr>
            <p:cNvPr id="14" name="Plus 13"/>
            <p:cNvSpPr/>
            <p:nvPr/>
          </p:nvSpPr>
          <p:spPr>
            <a:xfrm>
              <a:off x="5486400" y="1752543"/>
              <a:ext cx="380897" cy="381057"/>
            </a:xfrm>
            <a:prstGeom prst="mathPlus">
              <a:avLst/>
            </a:prstGeom>
            <a:solidFill>
              <a:srgbClr val="61C4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186" name="TextBox 14"/>
            <p:cNvSpPr txBox="1">
              <a:spLocks noChangeArrowheads="1"/>
            </p:cNvSpPr>
            <p:nvPr/>
          </p:nvSpPr>
          <p:spPr bwMode="auto">
            <a:xfrm>
              <a:off x="6096000" y="1733490"/>
              <a:ext cx="15281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latin typeface="Calibri" charset="0"/>
                </a:rPr>
                <a:t>“Cancelable”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5715000" y="3867150"/>
            <a:ext cx="3116263" cy="400050"/>
            <a:chOff x="5715000" y="3867090"/>
            <a:chExt cx="3116548" cy="400110"/>
          </a:xfrm>
        </p:grpSpPr>
        <p:sp>
          <p:nvSpPr>
            <p:cNvPr id="16" name="Minus 15"/>
            <p:cNvSpPr/>
            <p:nvPr/>
          </p:nvSpPr>
          <p:spPr>
            <a:xfrm>
              <a:off x="5715000" y="3886143"/>
              <a:ext cx="381035" cy="381057"/>
            </a:xfrm>
            <a:prstGeom prst="mathMinus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184" name="TextBox 16"/>
            <p:cNvSpPr txBox="1">
              <a:spLocks noChangeArrowheads="1"/>
            </p:cNvSpPr>
            <p:nvPr/>
          </p:nvSpPr>
          <p:spPr bwMode="auto">
            <a:xfrm>
              <a:off x="6400800" y="3867090"/>
              <a:ext cx="243074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latin typeface="Calibri" charset="0"/>
                </a:rPr>
                <a:t>One can forget them!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797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Fingerprints</a:t>
            </a:r>
          </a:p>
        </p:txBody>
      </p:sp>
      <p:sp>
        <p:nvSpPr>
          <p:cNvPr id="51202" name="TextBox 7"/>
          <p:cNvSpPr txBox="1">
            <a:spLocks noChangeArrowheads="1"/>
          </p:cNvSpPr>
          <p:nvPr/>
        </p:nvSpPr>
        <p:spPr bwMode="auto">
          <a:xfrm>
            <a:off x="6359525" y="1733550"/>
            <a:ext cx="1641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</a:rPr>
              <a:t>Fast matching</a:t>
            </a:r>
          </a:p>
        </p:txBody>
      </p:sp>
      <p:sp>
        <p:nvSpPr>
          <p:cNvPr id="51203" name="TextBox 11"/>
          <p:cNvSpPr txBox="1">
            <a:spLocks noChangeArrowheads="1"/>
          </p:cNvSpPr>
          <p:nvPr/>
        </p:nvSpPr>
        <p:spPr bwMode="auto">
          <a:xfrm>
            <a:off x="6348413" y="2419350"/>
            <a:ext cx="890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</a:rPr>
              <a:t>Secure</a:t>
            </a:r>
          </a:p>
        </p:txBody>
      </p:sp>
      <p:sp>
        <p:nvSpPr>
          <p:cNvPr id="51204" name="TextBox 14"/>
          <p:cNvSpPr txBox="1">
            <a:spLocks noChangeArrowheads="1"/>
          </p:cNvSpPr>
          <p:nvPr/>
        </p:nvSpPr>
        <p:spPr bwMode="auto">
          <a:xfrm>
            <a:off x="6324600" y="3105150"/>
            <a:ext cx="1528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</a:rPr>
              <a:t>“Cancelable”</a:t>
            </a:r>
          </a:p>
        </p:txBody>
      </p:sp>
      <p:sp>
        <p:nvSpPr>
          <p:cNvPr id="51205" name="TextBox 16"/>
          <p:cNvSpPr txBox="1">
            <a:spLocks noChangeArrowheads="1"/>
          </p:cNvSpPr>
          <p:nvPr/>
        </p:nvSpPr>
        <p:spPr bwMode="auto">
          <a:xfrm>
            <a:off x="6400800" y="3867150"/>
            <a:ext cx="2324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</a:rPr>
              <a:t>Cannot forget them!</a:t>
            </a:r>
          </a:p>
        </p:txBody>
      </p:sp>
      <p:pic>
        <p:nvPicPr>
          <p:cNvPr id="51206" name="Picture 4" descr="Screen Shot 2012-06-21 at 9.15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28800"/>
            <a:ext cx="44577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Plus 18"/>
          <p:cNvSpPr/>
          <p:nvPr/>
        </p:nvSpPr>
        <p:spPr>
          <a:xfrm>
            <a:off x="5715000" y="3886200"/>
            <a:ext cx="381000" cy="381000"/>
          </a:xfrm>
          <a:prstGeom prst="mathPlus">
            <a:avLst/>
          </a:prstGeom>
          <a:solidFill>
            <a:srgbClr val="61C4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Plus 19"/>
          <p:cNvSpPr/>
          <p:nvPr/>
        </p:nvSpPr>
        <p:spPr>
          <a:xfrm>
            <a:off x="5715000" y="1828800"/>
            <a:ext cx="381000" cy="381000"/>
          </a:xfrm>
          <a:prstGeom prst="mathPlus">
            <a:avLst/>
          </a:prstGeom>
          <a:solidFill>
            <a:srgbClr val="61C4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697538" y="3011488"/>
            <a:ext cx="3984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0000FF"/>
                </a:solidFill>
                <a:latin typeface="Calibri" charset="0"/>
              </a:rPr>
              <a:t>?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15000" y="2325688"/>
            <a:ext cx="3984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0000FF"/>
                </a:solidFill>
                <a:latin typeface="Calibri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109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Fingerprints as Passwords</a:t>
            </a:r>
          </a:p>
        </p:txBody>
      </p:sp>
      <p:pic>
        <p:nvPicPr>
          <p:cNvPr id="52226" name="Picture 4" descr="Picture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195388"/>
            <a:ext cx="2730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Box 5"/>
          <p:cNvSpPr txBox="1">
            <a:spLocks noChangeArrowheads="1"/>
          </p:cNvSpPr>
          <p:nvPr/>
        </p:nvSpPr>
        <p:spPr bwMode="auto">
          <a:xfrm>
            <a:off x="1593850" y="1243013"/>
            <a:ext cx="4287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FF"/>
                </a:solidFill>
                <a:latin typeface="Calibri" charset="0"/>
              </a:rPr>
              <a:t>Or making “Forgot password” links obsolete</a:t>
            </a:r>
          </a:p>
        </p:txBody>
      </p:sp>
      <p:pic>
        <p:nvPicPr>
          <p:cNvPr id="50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5918200"/>
            <a:ext cx="89535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" name="Group 73"/>
          <p:cNvGrpSpPr>
            <a:grpSpLocks/>
          </p:cNvGrpSpPr>
          <p:nvPr/>
        </p:nvGrpSpPr>
        <p:grpSpPr bwMode="auto">
          <a:xfrm>
            <a:off x="3776663" y="1631950"/>
            <a:ext cx="1917700" cy="4197350"/>
            <a:chOff x="3776663" y="1631950"/>
            <a:chExt cx="1917700" cy="4197350"/>
          </a:xfrm>
        </p:grpSpPr>
        <p:grpSp>
          <p:nvGrpSpPr>
            <p:cNvPr id="52252" name="Group 72"/>
            <p:cNvGrpSpPr>
              <a:grpSpLocks/>
            </p:cNvGrpSpPr>
            <p:nvPr/>
          </p:nvGrpSpPr>
          <p:grpSpPr bwMode="auto">
            <a:xfrm>
              <a:off x="3776663" y="1631950"/>
              <a:ext cx="1917700" cy="4197350"/>
              <a:chOff x="3776663" y="1631950"/>
              <a:chExt cx="1917700" cy="4197350"/>
            </a:xfrm>
          </p:grpSpPr>
          <p:sp>
            <p:nvSpPr>
              <p:cNvPr id="57" name="Flowchart: Magnetic Disk 17"/>
              <p:cNvSpPr/>
              <p:nvPr/>
            </p:nvSpPr>
            <p:spPr bwMode="auto">
              <a:xfrm>
                <a:off x="4000500" y="1779588"/>
                <a:ext cx="1527175" cy="2235200"/>
              </a:xfrm>
              <a:prstGeom prst="flowChartMagneticDisk">
                <a:avLst/>
              </a:prstGeom>
              <a:solidFill>
                <a:schemeClr val="accent1">
                  <a:alpha val="1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52255" name="Group 71"/>
              <p:cNvGrpSpPr>
                <a:grpSpLocks/>
              </p:cNvGrpSpPr>
              <p:nvPr/>
            </p:nvGrpSpPr>
            <p:grpSpPr bwMode="auto">
              <a:xfrm>
                <a:off x="3776663" y="1631950"/>
                <a:ext cx="1917700" cy="4197350"/>
                <a:chOff x="3776663" y="1631950"/>
                <a:chExt cx="1917700" cy="4197350"/>
              </a:xfrm>
            </p:grpSpPr>
            <p:sp>
              <p:nvSpPr>
                <p:cNvPr id="43" name="Down Arrow 42"/>
                <p:cNvSpPr/>
                <p:nvPr/>
              </p:nvSpPr>
              <p:spPr bwMode="auto">
                <a:xfrm rot="10800000">
                  <a:off x="4248150" y="4594225"/>
                  <a:ext cx="785813" cy="1235075"/>
                </a:xfrm>
                <a:prstGeom prst="downArrow">
                  <a:avLst/>
                </a:prstGeom>
                <a:solidFill>
                  <a:schemeClr val="accent1">
                    <a:alpha val="2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 bwMode="auto">
                <a:xfrm>
                  <a:off x="3776663" y="1631950"/>
                  <a:ext cx="1917700" cy="2593975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52258" name="TextBox 29"/>
                <p:cNvSpPr txBox="1">
                  <a:spLocks noChangeArrowheads="1"/>
                </p:cNvSpPr>
                <p:nvPr/>
              </p:nvSpPr>
              <p:spPr bwMode="auto">
                <a:xfrm>
                  <a:off x="3900488" y="4260850"/>
                  <a:ext cx="1557337" cy="3381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alibri" charset="0"/>
                    </a:rPr>
                    <a:t>Fast &amp; Secure</a:t>
                  </a:r>
                </a:p>
              </p:txBody>
            </p:sp>
          </p:grpSp>
        </p:grpSp>
        <p:sp>
          <p:nvSpPr>
            <p:cNvPr id="52253" name="TextBox 30"/>
            <p:cNvSpPr txBox="1">
              <a:spLocks noChangeArrowheads="1"/>
            </p:cNvSpPr>
            <p:nvPr/>
          </p:nvSpPr>
          <p:spPr bwMode="auto">
            <a:xfrm>
              <a:off x="4471988" y="2524125"/>
              <a:ext cx="882650" cy="922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5400">
                  <a:solidFill>
                    <a:schemeClr val="tx2"/>
                  </a:solidFill>
                  <a:latin typeface="DejaVu Serif" charset="0"/>
                  <a:cs typeface="DejaVu Serif" charset="0"/>
                </a:rPr>
                <a:t>?</a:t>
              </a: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5249863" y="5314950"/>
            <a:ext cx="1562100" cy="1020763"/>
            <a:chOff x="5249863" y="5314950"/>
            <a:chExt cx="1562100" cy="1020762"/>
          </a:xfrm>
        </p:grpSpPr>
        <p:pic>
          <p:nvPicPr>
            <p:cNvPr id="5225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125" y="5314950"/>
              <a:ext cx="731838" cy="950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Down Arrow 62"/>
            <p:cNvSpPr/>
            <p:nvPr/>
          </p:nvSpPr>
          <p:spPr bwMode="auto">
            <a:xfrm rot="14400000">
              <a:off x="5387182" y="5688805"/>
              <a:ext cx="509588" cy="78422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8" name="Group 67"/>
          <p:cNvGrpSpPr>
            <a:grpSpLocks/>
          </p:cNvGrpSpPr>
          <p:nvPr/>
        </p:nvGrpSpPr>
        <p:grpSpPr bwMode="auto">
          <a:xfrm>
            <a:off x="2189163" y="5151438"/>
            <a:ext cx="1636712" cy="1366837"/>
            <a:chOff x="2189163" y="5151437"/>
            <a:chExt cx="1636712" cy="1366838"/>
          </a:xfrm>
        </p:grpSpPr>
        <p:pic>
          <p:nvPicPr>
            <p:cNvPr id="5224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163" y="5151437"/>
              <a:ext cx="977900" cy="1223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Down Arrow 63"/>
            <p:cNvSpPr/>
            <p:nvPr/>
          </p:nvSpPr>
          <p:spPr bwMode="auto">
            <a:xfrm rot="7200000">
              <a:off x="3180557" y="5872956"/>
              <a:ext cx="506412" cy="78422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82550" y="1600200"/>
            <a:ext cx="2735263" cy="3679825"/>
            <a:chOff x="82550" y="1600200"/>
            <a:chExt cx="2735263" cy="3679825"/>
          </a:xfrm>
        </p:grpSpPr>
        <p:pic>
          <p:nvPicPr>
            <p:cNvPr id="52240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88" y="3100387"/>
              <a:ext cx="312737" cy="56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41" name="Picture 4" descr="tree_explai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450" y="2330450"/>
              <a:ext cx="977900" cy="1420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42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50" y="3100387"/>
              <a:ext cx="354013" cy="56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lowchart: Magnetic Disk 9"/>
            <p:cNvSpPr/>
            <p:nvPr/>
          </p:nvSpPr>
          <p:spPr bwMode="auto">
            <a:xfrm>
              <a:off x="287338" y="2220913"/>
              <a:ext cx="1225550" cy="1725612"/>
            </a:xfrm>
            <a:prstGeom prst="flowChartMagneticDisk">
              <a:avLst/>
            </a:prstGeom>
            <a:solidFill>
              <a:schemeClr val="accent1"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550" y="1600200"/>
              <a:ext cx="2735263" cy="271462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245" name="TextBox 27"/>
            <p:cNvSpPr txBox="1">
              <a:spLocks noChangeArrowheads="1"/>
            </p:cNvSpPr>
            <p:nvPr/>
          </p:nvSpPr>
          <p:spPr bwMode="auto">
            <a:xfrm>
              <a:off x="600075" y="4379912"/>
              <a:ext cx="15017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latin typeface="Calibri" charset="0"/>
                </a:rPr>
                <a:t>Only Fast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 flipH="1" flipV="1">
              <a:off x="744538" y="3756025"/>
              <a:ext cx="1565275" cy="1524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 bwMode="auto">
            <a:xfrm flipH="1" flipV="1">
              <a:off x="2628900" y="3756025"/>
              <a:ext cx="96838" cy="10144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>
            <a:grpSpLocks/>
          </p:cNvGrpSpPr>
          <p:nvPr/>
        </p:nvGrpSpPr>
        <p:grpSpPr bwMode="auto">
          <a:xfrm>
            <a:off x="6965950" y="2224088"/>
            <a:ext cx="2003425" cy="3092450"/>
            <a:chOff x="6965950" y="2224087"/>
            <a:chExt cx="2003425" cy="3092450"/>
          </a:xfrm>
        </p:grpSpPr>
        <p:sp>
          <p:nvSpPr>
            <p:cNvPr id="44" name="Flowchart: Magnetic Disk 11"/>
            <p:cNvSpPr/>
            <p:nvPr/>
          </p:nvSpPr>
          <p:spPr bwMode="auto">
            <a:xfrm>
              <a:off x="7275513" y="2360612"/>
              <a:ext cx="1519237" cy="2363787"/>
            </a:xfrm>
            <a:prstGeom prst="flowChartMagneticDisk">
              <a:avLst/>
            </a:prstGeom>
            <a:solidFill>
              <a:schemeClr val="accent1"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52235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600" y="3687762"/>
              <a:ext cx="441325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6" name="Picture 1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2463" y="3687762"/>
              <a:ext cx="441325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Rectangle 55"/>
            <p:cNvSpPr/>
            <p:nvPr/>
          </p:nvSpPr>
          <p:spPr bwMode="auto">
            <a:xfrm>
              <a:off x="7048500" y="2224087"/>
              <a:ext cx="1920875" cy="262255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238" name="TextBox 28"/>
            <p:cNvSpPr txBox="1">
              <a:spLocks noChangeArrowheads="1"/>
            </p:cNvSpPr>
            <p:nvPr/>
          </p:nvSpPr>
          <p:spPr bwMode="auto">
            <a:xfrm>
              <a:off x="7577138" y="4822825"/>
              <a:ext cx="13922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latin typeface="Calibri" charset="0"/>
                </a:rPr>
                <a:t>Only Secure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 flipV="1">
              <a:off x="6965950" y="4379912"/>
              <a:ext cx="735013" cy="936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722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Longest vs Shortest Paths</a:t>
            </a:r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60500"/>
            <a:ext cx="539750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07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Fingerprint Matching</a:t>
            </a:r>
          </a:p>
        </p:txBody>
      </p:sp>
      <p:sp>
        <p:nvSpPr>
          <p:cNvPr id="53250" name="TextBox 9"/>
          <p:cNvSpPr txBox="1">
            <a:spLocks noChangeArrowheads="1"/>
          </p:cNvSpPr>
          <p:nvPr/>
        </p:nvSpPr>
        <p:spPr bwMode="auto">
          <a:xfrm>
            <a:off x="533400" y="1905000"/>
            <a:ext cx="3608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Fingerprint readings are inconsistent</a:t>
            </a:r>
          </a:p>
        </p:txBody>
      </p:sp>
      <p:pic>
        <p:nvPicPr>
          <p:cNvPr id="53251" name="Picture 10" descr="Picture 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24000"/>
            <a:ext cx="27749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533400" y="3276600"/>
            <a:ext cx="6858000" cy="1668463"/>
            <a:chOff x="533400" y="3276600"/>
            <a:chExt cx="6858000" cy="1667706"/>
          </a:xfrm>
        </p:grpSpPr>
        <p:sp>
          <p:nvSpPr>
            <p:cNvPr id="53256" name="TextBox 11"/>
            <p:cNvSpPr txBox="1">
              <a:spLocks noChangeArrowheads="1"/>
            </p:cNvSpPr>
            <p:nvPr/>
          </p:nvSpPr>
          <p:spPr bwMode="auto">
            <a:xfrm>
              <a:off x="533400" y="3429000"/>
              <a:ext cx="26749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Matching  Algorithms exist</a:t>
              </a:r>
            </a:p>
          </p:txBody>
        </p:sp>
        <p:pic>
          <p:nvPicPr>
            <p:cNvPr id="53257" name="Picture 12" descr="fingerrecog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3276600"/>
              <a:ext cx="2895600" cy="1667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609600" y="5334000"/>
            <a:ext cx="4846638" cy="792163"/>
            <a:chOff x="609600" y="5334000"/>
            <a:chExt cx="4846637" cy="792162"/>
          </a:xfrm>
        </p:grpSpPr>
        <p:pic>
          <p:nvPicPr>
            <p:cNvPr id="5325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5334000"/>
              <a:ext cx="960437" cy="79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5" name="TextBox 14"/>
            <p:cNvSpPr txBox="1">
              <a:spLocks noChangeArrowheads="1"/>
            </p:cNvSpPr>
            <p:nvPr/>
          </p:nvSpPr>
          <p:spPr bwMode="auto">
            <a:xfrm>
              <a:off x="609600" y="5410200"/>
              <a:ext cx="182086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even in practice…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05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Security for fingerprints?</a:t>
            </a:r>
          </a:p>
        </p:txBody>
      </p:sp>
      <p:pic>
        <p:nvPicPr>
          <p:cNvPr id="54274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828800"/>
            <a:ext cx="16764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Box 17"/>
          <p:cNvSpPr txBox="1">
            <a:spLocks noChangeArrowheads="1"/>
          </p:cNvSpPr>
          <p:nvPr/>
        </p:nvSpPr>
        <p:spPr bwMode="auto">
          <a:xfrm>
            <a:off x="685800" y="2057400"/>
            <a:ext cx="3235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Stored fingerprints can be stolen</a:t>
            </a:r>
          </a:p>
        </p:txBody>
      </p:sp>
      <p:pic>
        <p:nvPicPr>
          <p:cNvPr id="13330" name="Picture 20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8" y="3665538"/>
            <a:ext cx="8318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5800725" y="3803650"/>
            <a:ext cx="1423988" cy="847725"/>
            <a:chOff x="5800725" y="3803650"/>
            <a:chExt cx="1423988" cy="847725"/>
          </a:xfrm>
        </p:grpSpPr>
        <p:pic>
          <p:nvPicPr>
            <p:cNvPr id="54288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988" y="3803650"/>
              <a:ext cx="847725" cy="84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ight Arrow 22"/>
            <p:cNvSpPr/>
            <p:nvPr/>
          </p:nvSpPr>
          <p:spPr>
            <a:xfrm>
              <a:off x="5827713" y="4127500"/>
              <a:ext cx="495300" cy="303213"/>
            </a:xfrm>
            <a:prstGeom prst="rightArrow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290" name="TextBox 24"/>
            <p:cNvSpPr txBox="1">
              <a:spLocks noChangeArrowheads="1"/>
            </p:cNvSpPr>
            <p:nvPr/>
          </p:nvSpPr>
          <p:spPr bwMode="auto">
            <a:xfrm>
              <a:off x="5800725" y="3967163"/>
              <a:ext cx="441325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100">
                  <a:latin typeface="Calibri" charset="0"/>
                </a:rPr>
                <a:t>Easy</a:t>
              </a:r>
            </a:p>
          </p:txBody>
        </p:sp>
      </p:grpSp>
      <p:sp>
        <p:nvSpPr>
          <p:cNvPr id="13337" name="TextBox 28"/>
          <p:cNvSpPr txBox="1">
            <a:spLocks noChangeArrowheads="1"/>
          </p:cNvSpPr>
          <p:nvPr/>
        </p:nvSpPr>
        <p:spPr bwMode="auto">
          <a:xfrm>
            <a:off x="685800" y="4191000"/>
            <a:ext cx="3684588" cy="369888"/>
          </a:xfrm>
          <a:prstGeom prst="rect">
            <a:avLst/>
          </a:prstGeom>
          <a:noFill/>
          <a:ln w="28575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Main idea: obfuscate the fingerprint!</a:t>
            </a:r>
          </a:p>
        </p:txBody>
      </p: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5788025" y="4379913"/>
            <a:ext cx="2632075" cy="658812"/>
            <a:chOff x="5788025" y="4379913"/>
            <a:chExt cx="2631359" cy="658614"/>
          </a:xfrm>
        </p:grpSpPr>
        <p:pic>
          <p:nvPicPr>
            <p:cNvPr id="54285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025" y="4491038"/>
              <a:ext cx="561975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86" name="TextBox 29"/>
            <p:cNvSpPr txBox="1">
              <a:spLocks noChangeArrowheads="1"/>
            </p:cNvSpPr>
            <p:nvPr/>
          </p:nvSpPr>
          <p:spPr bwMode="auto">
            <a:xfrm>
              <a:off x="6310313" y="4730750"/>
              <a:ext cx="210907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Calibri" charset="0"/>
                </a:rPr>
                <a:t>Use error correcting codes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0800000">
              <a:off x="5956254" y="4379913"/>
              <a:ext cx="609434" cy="409452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7224713" y="3665538"/>
            <a:ext cx="1385887" cy="1157287"/>
            <a:chOff x="7224713" y="3665538"/>
            <a:chExt cx="1385887" cy="1157287"/>
          </a:xfrm>
        </p:grpSpPr>
        <p:pic>
          <p:nvPicPr>
            <p:cNvPr id="54281" name="Picture 21" descr="Picture 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7163" y="3665538"/>
              <a:ext cx="833437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ight Arrow 23"/>
            <p:cNvSpPr/>
            <p:nvPr/>
          </p:nvSpPr>
          <p:spPr>
            <a:xfrm>
              <a:off x="7307263" y="4075113"/>
              <a:ext cx="495300" cy="304800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54283" name="TextBox 25"/>
            <p:cNvSpPr txBox="1">
              <a:spLocks noChangeArrowheads="1"/>
            </p:cNvSpPr>
            <p:nvPr/>
          </p:nvSpPr>
          <p:spPr bwMode="auto">
            <a:xfrm>
              <a:off x="7280275" y="3917950"/>
              <a:ext cx="46196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100">
                  <a:latin typeface="Calibri" charset="0"/>
                </a:rPr>
                <a:t>Hard</a:t>
              </a:r>
            </a:p>
          </p:txBody>
        </p:sp>
        <p:sp>
          <p:nvSpPr>
            <p:cNvPr id="42" name="Multiply 41"/>
            <p:cNvSpPr/>
            <p:nvPr/>
          </p:nvSpPr>
          <p:spPr>
            <a:xfrm>
              <a:off x="7224713" y="4010025"/>
              <a:ext cx="893762" cy="81280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770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Two sides of the 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same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 coin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58" name="TextBox 2"/>
          <p:cNvSpPr txBox="1">
            <a:spLocks noChangeArrowheads="1"/>
          </p:cNvSpPr>
          <p:nvPr/>
        </p:nvSpPr>
        <p:spPr bwMode="auto">
          <a:xfrm>
            <a:off x="868363" y="1889125"/>
            <a:ext cx="2989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Shortest Path problem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89063" y="2811463"/>
            <a:ext cx="4460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Can be solved by a polynomial time algorithm</a:t>
            </a:r>
          </a:p>
        </p:txBody>
      </p:sp>
      <p:sp>
        <p:nvSpPr>
          <p:cNvPr id="19460" name="TextBox 4"/>
          <p:cNvSpPr txBox="1">
            <a:spLocks noChangeArrowheads="1"/>
          </p:cNvSpPr>
          <p:nvPr/>
        </p:nvSpPr>
        <p:spPr bwMode="auto">
          <a:xfrm>
            <a:off x="868363" y="3832225"/>
            <a:ext cx="4729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Is there a longest path of length </a:t>
            </a:r>
            <a:r>
              <a:rPr lang="en-US">
                <a:solidFill>
                  <a:srgbClr val="B500B5"/>
                </a:solidFill>
                <a:latin typeface="Calibri" charset="0"/>
              </a:rPr>
              <a:t>n-1</a:t>
            </a:r>
            <a:r>
              <a:rPr lang="en-US">
                <a:latin typeface="Calibri" charset="0"/>
              </a:rPr>
              <a:t>?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001713" y="4467225"/>
            <a:ext cx="7689850" cy="1978025"/>
            <a:chOff x="1001926" y="4466632"/>
            <a:chExt cx="7689016" cy="1978617"/>
          </a:xfrm>
        </p:grpSpPr>
        <p:pic>
          <p:nvPicPr>
            <p:cNvPr id="19462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926" y="4466632"/>
              <a:ext cx="1382949" cy="1978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3" name="TextBox 6"/>
            <p:cNvSpPr txBox="1">
              <a:spLocks noChangeArrowheads="1"/>
            </p:cNvSpPr>
            <p:nvPr/>
          </p:nvSpPr>
          <p:spPr bwMode="auto">
            <a:xfrm>
              <a:off x="2735466" y="5297513"/>
              <a:ext cx="59554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Given a path can verify in polynomial time if the answer is 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93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Poly time algo for longest path?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163" y="1198563"/>
            <a:ext cx="9144000" cy="7135812"/>
            <a:chOff x="30956" y="1198563"/>
            <a:chExt cx="9144000" cy="7135374"/>
          </a:xfrm>
        </p:grpSpPr>
        <p:pic>
          <p:nvPicPr>
            <p:cNvPr id="20484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2000" y="1198563"/>
              <a:ext cx="5080000" cy="3810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5" name="Picture 7" descr="Picture 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" y="4151043"/>
              <a:ext cx="9144000" cy="4182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Oval 6"/>
          <p:cNvSpPr/>
          <p:nvPr/>
        </p:nvSpPr>
        <p:spPr>
          <a:xfrm>
            <a:off x="6529388" y="6267450"/>
            <a:ext cx="976312" cy="27146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5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 vs NP question</a:t>
            </a:r>
          </a:p>
        </p:txBody>
      </p:sp>
      <p:sp>
        <p:nvSpPr>
          <p:cNvPr id="21506" name="TextBox 2"/>
          <p:cNvSpPr txBox="1">
            <a:spLocks noChangeArrowheads="1"/>
          </p:cNvSpPr>
          <p:nvPr/>
        </p:nvSpPr>
        <p:spPr bwMode="auto">
          <a:xfrm>
            <a:off x="1106488" y="2149475"/>
            <a:ext cx="5430837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>
                <a:latin typeface="Calibri" charset="0"/>
              </a:rPr>
              <a:t>P</a:t>
            </a:r>
            <a:r>
              <a:rPr lang="en-US" sz="1800">
                <a:latin typeface="Calibri" charset="0"/>
              </a:rPr>
              <a:t>: problems that can be solved by poly time algorithms</a:t>
            </a:r>
          </a:p>
        </p:txBody>
      </p:sp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1106488" y="4211638"/>
            <a:ext cx="771842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>
                <a:latin typeface="Calibri" charset="0"/>
              </a:rPr>
              <a:t>NP</a:t>
            </a:r>
            <a:r>
              <a:rPr lang="en-US" sz="1800">
                <a:latin typeface="Calibri" charset="0"/>
              </a:rPr>
              <a:t>: problems that have polynomial time verifiable witness to optimal solution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2659063" y="3136900"/>
            <a:ext cx="3170237" cy="1074738"/>
          </a:xfrm>
          <a:prstGeom prst="cloudCallout">
            <a:avLst>
              <a:gd name="adj1" fmla="val -13641"/>
              <a:gd name="adj2" fmla="val 4431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300" dirty="0"/>
              <a:t>Is P=NP?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1050" y="5221288"/>
            <a:ext cx="5102225" cy="86836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Alternate NP definition: Guess witness and verify!</a:t>
            </a:r>
          </a:p>
        </p:txBody>
      </p:sp>
    </p:spTree>
    <p:extLst>
      <p:ext uri="{BB962C8B-B14F-4D97-AF65-F5344CB8AC3E}">
        <p14:creationId xmlns:p14="http://schemas.microsoft.com/office/powerpoint/2010/main" val="387855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Proving P ≠ NP</a:t>
            </a:r>
          </a:p>
        </p:txBody>
      </p:sp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1227138" y="2582863"/>
            <a:ext cx="6684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Pick any one problem in NP and show it cannot be solved in poly time</a:t>
            </a:r>
          </a:p>
        </p:txBody>
      </p:sp>
      <p:sp>
        <p:nvSpPr>
          <p:cNvPr id="4" name="Cloud Callout 3"/>
          <p:cNvSpPr/>
          <p:nvPr/>
        </p:nvSpPr>
        <p:spPr>
          <a:xfrm>
            <a:off x="1747838" y="3863975"/>
            <a:ext cx="5645150" cy="2214563"/>
          </a:xfrm>
          <a:prstGeom prst="cloudCallout">
            <a:avLst>
              <a:gd name="adj1" fmla="val -9569"/>
              <a:gd name="adj2" fmla="val 47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/>
              <a:t>Pretty much all known proof techniques </a:t>
            </a:r>
            <a:r>
              <a:rPr lang="en-US" sz="2600" i="1" dirty="0"/>
              <a:t>provably </a:t>
            </a:r>
            <a:r>
              <a:rPr lang="en-US" sz="2600" dirty="0"/>
              <a:t>will not work</a:t>
            </a:r>
          </a:p>
        </p:txBody>
      </p:sp>
    </p:spTree>
    <p:extLst>
      <p:ext uri="{BB962C8B-B14F-4D97-AF65-F5344CB8AC3E}">
        <p14:creationId xmlns:p14="http://schemas.microsoft.com/office/powerpoint/2010/main" val="55871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Proving P = NP</a:t>
            </a:r>
          </a:p>
        </p:txBody>
      </p:sp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2952750" y="2008188"/>
            <a:ext cx="3209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Will make cryptography collapse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6437313" y="2582863"/>
            <a:ext cx="2084387" cy="846137"/>
          </a:xfrm>
          <a:prstGeom prst="wedgeRoundRectCallout">
            <a:avLst>
              <a:gd name="adj1" fmla="val -79687"/>
              <a:gd name="adj2" fmla="val -7746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Compute the encryption key!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11238" y="3702050"/>
            <a:ext cx="7134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Prove that all problems in NP can be solved by polynomial time algorithms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52750" y="4352925"/>
            <a:ext cx="4124325" cy="2160588"/>
            <a:chOff x="2952566" y="4353080"/>
            <a:chExt cx="4124909" cy="2160256"/>
          </a:xfrm>
        </p:grpSpPr>
        <p:sp>
          <p:nvSpPr>
            <p:cNvPr id="6" name="Oval 5"/>
            <p:cNvSpPr/>
            <p:nvPr/>
          </p:nvSpPr>
          <p:spPr>
            <a:xfrm>
              <a:off x="2952566" y="4353080"/>
              <a:ext cx="4124909" cy="216025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561" name="TextBox 6"/>
            <p:cNvSpPr txBox="1">
              <a:spLocks noChangeArrowheads="1"/>
            </p:cNvSpPr>
            <p:nvPr/>
          </p:nvSpPr>
          <p:spPr bwMode="auto">
            <a:xfrm>
              <a:off x="5709105" y="4667769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alibri" charset="0"/>
                </a:rPr>
                <a:t>NP</a:t>
              </a:r>
            </a:p>
          </p:txBody>
        </p:sp>
      </p:grpSp>
      <p:sp>
        <p:nvSpPr>
          <p:cNvPr id="9" name="Oval 8"/>
          <p:cNvSpPr/>
          <p:nvPr/>
        </p:nvSpPr>
        <p:spPr>
          <a:xfrm>
            <a:off x="3462338" y="5037138"/>
            <a:ext cx="2974975" cy="121602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NP-complete problems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71463" y="4667250"/>
            <a:ext cx="2279650" cy="1585913"/>
          </a:xfrm>
          <a:prstGeom prst="wedgeRoundRectCallout">
            <a:avLst>
              <a:gd name="adj1" fmla="val 112024"/>
              <a:gd name="adj2" fmla="val 23462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Solving any ONE problem in here in poly time will prove P=NP!</a:t>
            </a:r>
          </a:p>
        </p:txBody>
      </p:sp>
    </p:spTree>
    <p:extLst>
      <p:ext uri="{BB962C8B-B14F-4D97-AF65-F5344CB8AC3E}">
        <p14:creationId xmlns:p14="http://schemas.microsoft.com/office/powerpoint/2010/main" val="421890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Nice survey on P vs. NP</a:t>
            </a:r>
          </a:p>
        </p:txBody>
      </p:sp>
      <p:pic>
        <p:nvPicPr>
          <p:cNvPr id="24578" name="Picture 2" descr="Picture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431925"/>
            <a:ext cx="8048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04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8.3|27.5|13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11.5|6.1|4.6|1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7.9|1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2.8|2|10.8|1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1|20.4|2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4.3|19.3|15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845</Words>
  <Application>Microsoft Macintosh PowerPoint</Application>
  <PresentationFormat>On-screen Show (4:3)</PresentationFormat>
  <Paragraphs>183</Paragraphs>
  <Slides>31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Longest Path</vt:lpstr>
      <vt:lpstr>Longest path problem</vt:lpstr>
      <vt:lpstr>Longest vs Shortest Paths</vt:lpstr>
      <vt:lpstr>Two sides of the “same” coin</vt:lpstr>
      <vt:lpstr>Poly time algo for longest path?</vt:lpstr>
      <vt:lpstr>P vs NP question</vt:lpstr>
      <vt:lpstr>Proving P ≠ NP</vt:lpstr>
      <vt:lpstr>Proving P = NP</vt:lpstr>
      <vt:lpstr>Nice survey on P vs. NP</vt:lpstr>
      <vt:lpstr>If you are curious for more</vt:lpstr>
      <vt:lpstr>What can I do with algorithms?</vt:lpstr>
      <vt:lpstr>Coding Theory</vt:lpstr>
      <vt:lpstr>Communicating with my 3 year old</vt:lpstr>
      <vt:lpstr>The setup</vt:lpstr>
      <vt:lpstr>Different Channels and Codes</vt:lpstr>
      <vt:lpstr>“Unusual” Channels</vt:lpstr>
      <vt:lpstr>Redundancy vs. Error-correction</vt:lpstr>
      <vt:lpstr>Two main challenges in coding theory</vt:lpstr>
      <vt:lpstr>The fundamental tradeoff</vt:lpstr>
      <vt:lpstr>Interested in more?</vt:lpstr>
      <vt:lpstr>Group Testing Overview</vt:lpstr>
      <vt:lpstr>Group Testing Overview</vt:lpstr>
      <vt:lpstr>Compressed Sensing</vt:lpstr>
      <vt:lpstr>Moving your data to the cloud</vt:lpstr>
      <vt:lpstr>What if the cloud was bad?</vt:lpstr>
      <vt:lpstr>It all comes back to the same thing</vt:lpstr>
      <vt:lpstr>Passwords</vt:lpstr>
      <vt:lpstr>Fingerprints</vt:lpstr>
      <vt:lpstr>Fingerprints as Passwords</vt:lpstr>
      <vt:lpstr>Fingerprint Matching</vt:lpstr>
      <vt:lpstr>Security for fingerprints?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9</cp:revision>
  <dcterms:created xsi:type="dcterms:W3CDTF">2018-05-29T14:01:07Z</dcterms:created>
  <dcterms:modified xsi:type="dcterms:W3CDTF">2018-06-04T18:16:40Z</dcterms:modified>
</cp:coreProperties>
</file>